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1"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Lst>
  <p:sldSz cy="6858000" cx="12192000"/>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3" roundtripDataSignature="AMtx7mi3/8pxNA0LzTybNFsSl9z2HzJk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3" Type="http://customschemas.google.com/relationships/presentationmetadata" Target="meta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77f3cb17b_0_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77f3cb17b_0_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677f3cb17b_0_4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677f3cb17b_0_4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8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8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8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8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8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8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8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8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8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8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8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8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8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9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9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9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9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9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9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9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9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9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9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9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10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3677f3cb17b_0_15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3677f3cb17b_0_15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10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0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677f3cb17b_0_3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677f3cb17b_0_3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3677f3cb17b_0_9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3677f3cb17b_0_9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677f3cb17b_0_16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677f3cb17b_0_16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10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0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77f3cb17b_0_10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77f3cb17b_0_10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677f3cb17b_0_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677f3cb17b_0_6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77f3cb17b_0_2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77f3cb17b_0_2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77f3cb17b_0_4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77f3cb17b_0_4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677f3cb17b_0_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677f3cb17b_0_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677f3cb17b_0_17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677f3cb17b_0_17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677f3cb17b_0_13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677f3cb17b_0_13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677f3cb17b_0_9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677f3cb17b_0_9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4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677f3cb17b_0_11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677f3cb17b_0_11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4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4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677f3cb17b_0_14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677f3cb17b_0_14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4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4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4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4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4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5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677f3cb17b_0_7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677f3cb17b_0_7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5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5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5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677f3cb17b_0_12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77f3cb17b_0_12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5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5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677f3cb17b_0_5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677f3cb17b_0_5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5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6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677f3cb17b_0_8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677f3cb17b_0_8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677f3cb17b_0_171: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677f3cb17b_0_171: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6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6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3677f3cb17b_0_7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3677f3cb17b_0_7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6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6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6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677f3cb17b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677f3cb17b_0_1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6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6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7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7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7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7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677f3cb17b_0_14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677f3cb17b_0_14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7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p7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7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7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 name="Shape 11"/>
        <p:cNvGrpSpPr/>
        <p:nvPr/>
      </p:nvGrpSpPr>
      <p:grpSpPr>
        <a:xfrm>
          <a:off x="0" y="0"/>
          <a:ext cx="0" cy="0"/>
          <a:chOff x="0" y="0"/>
          <a:chExt cx="0" cy="0"/>
        </a:xfrm>
      </p:grpSpPr>
      <p:sp>
        <p:nvSpPr>
          <p:cNvPr id="12" name="Google Shape;12;p104"/>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04"/>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04"/>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8" name="Shape 68"/>
        <p:cNvGrpSpPr/>
        <p:nvPr/>
      </p:nvGrpSpPr>
      <p:grpSpPr>
        <a:xfrm>
          <a:off x="0" y="0"/>
          <a:ext cx="0" cy="0"/>
          <a:chOff x="0" y="0"/>
          <a:chExt cx="0" cy="0"/>
        </a:xfrm>
      </p:grpSpPr>
      <p:sp>
        <p:nvSpPr>
          <p:cNvPr id="69" name="Google Shape;69;p117"/>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7"/>
          <p:cNvSpPr txBox="1"/>
          <p:nvPr>
            <p:ph idx="1" type="body"/>
          </p:nvPr>
        </p:nvSpPr>
        <p:spPr>
          <a:xfrm>
            <a:off x="609480" y="160452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17"/>
          <p:cNvSpPr txBox="1"/>
          <p:nvPr>
            <p:ph idx="2"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17"/>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7"/>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117"/>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75" name="Shape 75"/>
        <p:cNvGrpSpPr/>
        <p:nvPr/>
      </p:nvGrpSpPr>
      <p:grpSpPr>
        <a:xfrm>
          <a:off x="0" y="0"/>
          <a:ext cx="0" cy="0"/>
          <a:chOff x="0" y="0"/>
          <a:chExt cx="0" cy="0"/>
        </a:xfrm>
      </p:grpSpPr>
      <p:sp>
        <p:nvSpPr>
          <p:cNvPr id="76" name="Google Shape;76;p11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8"/>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 name="Google Shape;78;p118"/>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118"/>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118"/>
          <p:cNvSpPr txBox="1"/>
          <p:nvPr>
            <p:ph idx="4"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1" name="Google Shape;81;p118"/>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8"/>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118"/>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84" name="Shape 84"/>
        <p:cNvGrpSpPr/>
        <p:nvPr/>
      </p:nvGrpSpPr>
      <p:grpSpPr>
        <a:xfrm>
          <a:off x="0" y="0"/>
          <a:ext cx="0" cy="0"/>
          <a:chOff x="0" y="0"/>
          <a:chExt cx="0" cy="0"/>
        </a:xfrm>
      </p:grpSpPr>
      <p:sp>
        <p:nvSpPr>
          <p:cNvPr id="85" name="Google Shape;85;p11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9"/>
          <p:cNvSpPr txBox="1"/>
          <p:nvPr>
            <p:ph idx="1" type="body"/>
          </p:nvPr>
        </p:nvSpPr>
        <p:spPr>
          <a:xfrm>
            <a:off x="60948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7" name="Google Shape;87;p119"/>
          <p:cNvSpPr txBox="1"/>
          <p:nvPr>
            <p:ph idx="2" type="body"/>
          </p:nvPr>
        </p:nvSpPr>
        <p:spPr>
          <a:xfrm>
            <a:off x="431964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119"/>
          <p:cNvSpPr txBox="1"/>
          <p:nvPr>
            <p:ph idx="3" type="body"/>
          </p:nvPr>
        </p:nvSpPr>
        <p:spPr>
          <a:xfrm>
            <a:off x="802980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119"/>
          <p:cNvSpPr txBox="1"/>
          <p:nvPr>
            <p:ph idx="4" type="body"/>
          </p:nvPr>
        </p:nvSpPr>
        <p:spPr>
          <a:xfrm>
            <a:off x="60948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119"/>
          <p:cNvSpPr txBox="1"/>
          <p:nvPr>
            <p:ph idx="5" type="body"/>
          </p:nvPr>
        </p:nvSpPr>
        <p:spPr>
          <a:xfrm>
            <a:off x="431964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1" name="Google Shape;91;p119"/>
          <p:cNvSpPr txBox="1"/>
          <p:nvPr>
            <p:ph idx="6" type="body"/>
          </p:nvPr>
        </p:nvSpPr>
        <p:spPr>
          <a:xfrm>
            <a:off x="802980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2" name="Google Shape;92;p119"/>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19"/>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p119"/>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6" name="Shape 9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7" name="Shape 97"/>
        <p:cNvGrpSpPr/>
        <p:nvPr/>
      </p:nvGrpSpPr>
      <p:grpSpPr>
        <a:xfrm>
          <a:off x="0" y="0"/>
          <a:ext cx="0" cy="0"/>
          <a:chOff x="0" y="0"/>
          <a:chExt cx="0" cy="0"/>
        </a:xfrm>
      </p:grpSpPr>
      <p:sp>
        <p:nvSpPr>
          <p:cNvPr id="98" name="Google Shape;98;p12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99" name="Google Shape;99;p120"/>
          <p:cNvSpPr txBox="1"/>
          <p:nvPr>
            <p:ph idx="1" type="subTitle"/>
          </p:nvPr>
        </p:nvSpPr>
        <p:spPr>
          <a:xfrm>
            <a:off x="609480" y="1604520"/>
            <a:ext cx="10972500" cy="39774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00" name="Shape 100"/>
        <p:cNvGrpSpPr/>
        <p:nvPr/>
      </p:nvGrpSpPr>
      <p:grpSpPr>
        <a:xfrm>
          <a:off x="0" y="0"/>
          <a:ext cx="0" cy="0"/>
          <a:chOff x="0" y="0"/>
          <a:chExt cx="0" cy="0"/>
        </a:xfrm>
      </p:grpSpPr>
      <p:sp>
        <p:nvSpPr>
          <p:cNvPr id="101" name="Google Shape;101;p121"/>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02" name="Google Shape;102;p121"/>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03" name="Shape 103"/>
        <p:cNvGrpSpPr/>
        <p:nvPr/>
      </p:nvGrpSpPr>
      <p:grpSpPr>
        <a:xfrm>
          <a:off x="0" y="0"/>
          <a:ext cx="0" cy="0"/>
          <a:chOff x="0" y="0"/>
          <a:chExt cx="0" cy="0"/>
        </a:xfrm>
      </p:grpSpPr>
      <p:sp>
        <p:nvSpPr>
          <p:cNvPr id="104" name="Google Shape;104;p122"/>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05" name="Google Shape;105;p122"/>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06" name="Google Shape;106;p122"/>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123"/>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09" name="Shape 109"/>
        <p:cNvGrpSpPr/>
        <p:nvPr/>
      </p:nvGrpSpPr>
      <p:grpSpPr>
        <a:xfrm>
          <a:off x="0" y="0"/>
          <a:ext cx="0" cy="0"/>
          <a:chOff x="0" y="0"/>
          <a:chExt cx="0" cy="0"/>
        </a:xfrm>
      </p:grpSpPr>
      <p:sp>
        <p:nvSpPr>
          <p:cNvPr id="110" name="Google Shape;110;p124"/>
          <p:cNvSpPr txBox="1"/>
          <p:nvPr>
            <p:ph idx="1" type="subTitle"/>
          </p:nvPr>
        </p:nvSpPr>
        <p:spPr>
          <a:xfrm>
            <a:off x="609480" y="273600"/>
            <a:ext cx="10972500" cy="53079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11" name="Shape 111"/>
        <p:cNvGrpSpPr/>
        <p:nvPr/>
      </p:nvGrpSpPr>
      <p:grpSpPr>
        <a:xfrm>
          <a:off x="0" y="0"/>
          <a:ext cx="0" cy="0"/>
          <a:chOff x="0" y="0"/>
          <a:chExt cx="0" cy="0"/>
        </a:xfrm>
      </p:grpSpPr>
      <p:sp>
        <p:nvSpPr>
          <p:cNvPr id="112" name="Google Shape;112;p125"/>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13" name="Google Shape;113;p125"/>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14" name="Google Shape;114;p125"/>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15" name="Google Shape;115;p125"/>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10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9"/>
          <p:cNvSpPr txBox="1"/>
          <p:nvPr>
            <p:ph idx="1" type="subTitle"/>
          </p:nvPr>
        </p:nvSpPr>
        <p:spPr>
          <a:xfrm>
            <a:off x="609480" y="1604520"/>
            <a:ext cx="10972500" cy="3977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9"/>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09"/>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09"/>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6" name="Shape 116"/>
        <p:cNvGrpSpPr/>
        <p:nvPr/>
      </p:nvGrpSpPr>
      <p:grpSpPr>
        <a:xfrm>
          <a:off x="0" y="0"/>
          <a:ext cx="0" cy="0"/>
          <a:chOff x="0" y="0"/>
          <a:chExt cx="0" cy="0"/>
        </a:xfrm>
      </p:grpSpPr>
      <p:sp>
        <p:nvSpPr>
          <p:cNvPr id="117" name="Google Shape;117;p126"/>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18" name="Google Shape;118;p126"/>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19" name="Google Shape;119;p126"/>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20" name="Google Shape;120;p126"/>
          <p:cNvSpPr txBox="1"/>
          <p:nvPr>
            <p:ph idx="3"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21" name="Shape 121"/>
        <p:cNvGrpSpPr/>
        <p:nvPr/>
      </p:nvGrpSpPr>
      <p:grpSpPr>
        <a:xfrm>
          <a:off x="0" y="0"/>
          <a:ext cx="0" cy="0"/>
          <a:chOff x="0" y="0"/>
          <a:chExt cx="0" cy="0"/>
        </a:xfrm>
      </p:grpSpPr>
      <p:sp>
        <p:nvSpPr>
          <p:cNvPr id="122" name="Google Shape;122;p127"/>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23" name="Google Shape;123;p127"/>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24" name="Google Shape;124;p127"/>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25" name="Google Shape;125;p127"/>
          <p:cNvSpPr txBox="1"/>
          <p:nvPr>
            <p:ph idx="3"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6" name="Shape 126"/>
        <p:cNvGrpSpPr/>
        <p:nvPr/>
      </p:nvGrpSpPr>
      <p:grpSpPr>
        <a:xfrm>
          <a:off x="0" y="0"/>
          <a:ext cx="0" cy="0"/>
          <a:chOff x="0" y="0"/>
          <a:chExt cx="0" cy="0"/>
        </a:xfrm>
      </p:grpSpPr>
      <p:sp>
        <p:nvSpPr>
          <p:cNvPr id="127" name="Google Shape;127;p12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28" name="Google Shape;128;p128"/>
          <p:cNvSpPr txBox="1"/>
          <p:nvPr>
            <p:ph idx="1" type="body"/>
          </p:nvPr>
        </p:nvSpPr>
        <p:spPr>
          <a:xfrm>
            <a:off x="609480" y="1604520"/>
            <a:ext cx="109725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29" name="Google Shape;129;p128"/>
          <p:cNvSpPr txBox="1"/>
          <p:nvPr>
            <p:ph idx="2"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0" name="Shape 130"/>
        <p:cNvGrpSpPr/>
        <p:nvPr/>
      </p:nvGrpSpPr>
      <p:grpSpPr>
        <a:xfrm>
          <a:off x="0" y="0"/>
          <a:ext cx="0" cy="0"/>
          <a:chOff x="0" y="0"/>
          <a:chExt cx="0" cy="0"/>
        </a:xfrm>
      </p:grpSpPr>
      <p:sp>
        <p:nvSpPr>
          <p:cNvPr id="131" name="Google Shape;131;p12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32" name="Google Shape;132;p129"/>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33" name="Google Shape;133;p129"/>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34" name="Google Shape;134;p129"/>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35" name="Google Shape;135;p129"/>
          <p:cNvSpPr txBox="1"/>
          <p:nvPr>
            <p:ph idx="4"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36" name="Shape 136"/>
        <p:cNvGrpSpPr/>
        <p:nvPr/>
      </p:nvGrpSpPr>
      <p:grpSpPr>
        <a:xfrm>
          <a:off x="0" y="0"/>
          <a:ext cx="0" cy="0"/>
          <a:chOff x="0" y="0"/>
          <a:chExt cx="0" cy="0"/>
        </a:xfrm>
      </p:grpSpPr>
      <p:sp>
        <p:nvSpPr>
          <p:cNvPr id="137" name="Google Shape;137;p13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38" name="Google Shape;138;p130"/>
          <p:cNvSpPr txBox="1"/>
          <p:nvPr>
            <p:ph idx="1" type="body"/>
          </p:nvPr>
        </p:nvSpPr>
        <p:spPr>
          <a:xfrm>
            <a:off x="609480" y="160452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39" name="Google Shape;139;p130"/>
          <p:cNvSpPr txBox="1"/>
          <p:nvPr>
            <p:ph idx="2" type="body"/>
          </p:nvPr>
        </p:nvSpPr>
        <p:spPr>
          <a:xfrm>
            <a:off x="4319640" y="160452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40" name="Google Shape;140;p130"/>
          <p:cNvSpPr txBox="1"/>
          <p:nvPr>
            <p:ph idx="3" type="body"/>
          </p:nvPr>
        </p:nvSpPr>
        <p:spPr>
          <a:xfrm>
            <a:off x="8029800" y="160452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41" name="Google Shape;141;p130"/>
          <p:cNvSpPr txBox="1"/>
          <p:nvPr>
            <p:ph idx="4" type="body"/>
          </p:nvPr>
        </p:nvSpPr>
        <p:spPr>
          <a:xfrm>
            <a:off x="609480" y="368208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42" name="Google Shape;142;p130"/>
          <p:cNvSpPr txBox="1"/>
          <p:nvPr>
            <p:ph idx="5" type="body"/>
          </p:nvPr>
        </p:nvSpPr>
        <p:spPr>
          <a:xfrm>
            <a:off x="4319640" y="368208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
        <p:nvSpPr>
          <p:cNvPr id="143" name="Google Shape;143;p130"/>
          <p:cNvSpPr txBox="1"/>
          <p:nvPr>
            <p:ph idx="6" type="body"/>
          </p:nvPr>
        </p:nvSpPr>
        <p:spPr>
          <a:xfrm>
            <a:off x="8029800" y="3682080"/>
            <a:ext cx="3533100" cy="1896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0" name="Shape 150"/>
        <p:cNvGrpSpPr/>
        <p:nvPr/>
      </p:nvGrpSpPr>
      <p:grpSpPr>
        <a:xfrm>
          <a:off x="0" y="0"/>
          <a:ext cx="0" cy="0"/>
          <a:chOff x="0" y="0"/>
          <a:chExt cx="0" cy="0"/>
        </a:xfrm>
      </p:grpSpPr>
      <p:sp>
        <p:nvSpPr>
          <p:cNvPr id="151" name="Google Shape;151;p10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108"/>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108"/>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08"/>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108"/>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6" name="Shape 156"/>
        <p:cNvGrpSpPr/>
        <p:nvPr/>
      </p:nvGrpSpPr>
      <p:grpSpPr>
        <a:xfrm>
          <a:off x="0" y="0"/>
          <a:ext cx="0" cy="0"/>
          <a:chOff x="0" y="0"/>
          <a:chExt cx="0" cy="0"/>
        </a:xfrm>
      </p:grpSpPr>
      <p:sp>
        <p:nvSpPr>
          <p:cNvPr id="157" name="Google Shape;157;p131"/>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31"/>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131"/>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0" name="Shape 160"/>
        <p:cNvGrpSpPr/>
        <p:nvPr/>
      </p:nvGrpSpPr>
      <p:grpSpPr>
        <a:xfrm>
          <a:off x="0" y="0"/>
          <a:ext cx="0" cy="0"/>
          <a:chOff x="0" y="0"/>
          <a:chExt cx="0" cy="0"/>
        </a:xfrm>
      </p:grpSpPr>
      <p:sp>
        <p:nvSpPr>
          <p:cNvPr id="161" name="Google Shape;161;p132"/>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32"/>
          <p:cNvSpPr txBox="1"/>
          <p:nvPr>
            <p:ph idx="1" type="subTitle"/>
          </p:nvPr>
        </p:nvSpPr>
        <p:spPr>
          <a:xfrm>
            <a:off x="609480" y="1604520"/>
            <a:ext cx="10972500" cy="3977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32"/>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32"/>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132"/>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6" name="Shape 166"/>
        <p:cNvGrpSpPr/>
        <p:nvPr/>
      </p:nvGrpSpPr>
      <p:grpSpPr>
        <a:xfrm>
          <a:off x="0" y="0"/>
          <a:ext cx="0" cy="0"/>
          <a:chOff x="0" y="0"/>
          <a:chExt cx="0" cy="0"/>
        </a:xfrm>
      </p:grpSpPr>
      <p:sp>
        <p:nvSpPr>
          <p:cNvPr id="167" name="Google Shape;167;p133"/>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133"/>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9" name="Google Shape;169;p133"/>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70" name="Google Shape;170;p133"/>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33"/>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33"/>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p134"/>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34"/>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34"/>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7" name="Google Shape;177;p134"/>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 name="Shape 21"/>
        <p:cNvGrpSpPr/>
        <p:nvPr/>
      </p:nvGrpSpPr>
      <p:grpSpPr>
        <a:xfrm>
          <a:off x="0" y="0"/>
          <a:ext cx="0" cy="0"/>
          <a:chOff x="0" y="0"/>
          <a:chExt cx="0" cy="0"/>
        </a:xfrm>
      </p:grpSpPr>
      <p:sp>
        <p:nvSpPr>
          <p:cNvPr id="22" name="Google Shape;22;p11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0"/>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110"/>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10"/>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6" name="Google Shape;26;p110"/>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8" name="Shape 178"/>
        <p:cNvGrpSpPr/>
        <p:nvPr/>
      </p:nvGrpSpPr>
      <p:grpSpPr>
        <a:xfrm>
          <a:off x="0" y="0"/>
          <a:ext cx="0" cy="0"/>
          <a:chOff x="0" y="0"/>
          <a:chExt cx="0" cy="0"/>
        </a:xfrm>
      </p:grpSpPr>
      <p:sp>
        <p:nvSpPr>
          <p:cNvPr id="179" name="Google Shape;179;p135"/>
          <p:cNvSpPr txBox="1"/>
          <p:nvPr>
            <p:ph idx="1" type="subTitle"/>
          </p:nvPr>
        </p:nvSpPr>
        <p:spPr>
          <a:xfrm>
            <a:off x="609480" y="273600"/>
            <a:ext cx="10972500" cy="5307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135"/>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35"/>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82" name="Google Shape;182;p135"/>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83" name="Shape 183"/>
        <p:cNvGrpSpPr/>
        <p:nvPr/>
      </p:nvGrpSpPr>
      <p:grpSpPr>
        <a:xfrm>
          <a:off x="0" y="0"/>
          <a:ext cx="0" cy="0"/>
          <a:chOff x="0" y="0"/>
          <a:chExt cx="0" cy="0"/>
        </a:xfrm>
      </p:grpSpPr>
      <p:sp>
        <p:nvSpPr>
          <p:cNvPr id="184" name="Google Shape;184;p136"/>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136"/>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6" name="Google Shape;186;p136"/>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7" name="Google Shape;187;p136"/>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136"/>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136"/>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0" name="Google Shape;190;p136"/>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91" name="Shape 191"/>
        <p:cNvGrpSpPr/>
        <p:nvPr/>
      </p:nvGrpSpPr>
      <p:grpSpPr>
        <a:xfrm>
          <a:off x="0" y="0"/>
          <a:ext cx="0" cy="0"/>
          <a:chOff x="0" y="0"/>
          <a:chExt cx="0" cy="0"/>
        </a:xfrm>
      </p:grpSpPr>
      <p:sp>
        <p:nvSpPr>
          <p:cNvPr id="192" name="Google Shape;192;p137"/>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137"/>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4" name="Google Shape;194;p137"/>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137"/>
          <p:cNvSpPr txBox="1"/>
          <p:nvPr>
            <p:ph idx="3"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6" name="Google Shape;196;p137"/>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p137"/>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137"/>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9" name="Shape 199"/>
        <p:cNvGrpSpPr/>
        <p:nvPr/>
      </p:nvGrpSpPr>
      <p:grpSpPr>
        <a:xfrm>
          <a:off x="0" y="0"/>
          <a:ext cx="0" cy="0"/>
          <a:chOff x="0" y="0"/>
          <a:chExt cx="0" cy="0"/>
        </a:xfrm>
      </p:grpSpPr>
      <p:sp>
        <p:nvSpPr>
          <p:cNvPr id="200" name="Google Shape;200;p138"/>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138"/>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2" name="Google Shape;202;p138"/>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138"/>
          <p:cNvSpPr txBox="1"/>
          <p:nvPr>
            <p:ph idx="3"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138"/>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138"/>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06" name="Google Shape;206;p138"/>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07" name="Shape 207"/>
        <p:cNvGrpSpPr/>
        <p:nvPr/>
      </p:nvGrpSpPr>
      <p:grpSpPr>
        <a:xfrm>
          <a:off x="0" y="0"/>
          <a:ext cx="0" cy="0"/>
          <a:chOff x="0" y="0"/>
          <a:chExt cx="0" cy="0"/>
        </a:xfrm>
      </p:grpSpPr>
      <p:sp>
        <p:nvSpPr>
          <p:cNvPr id="208" name="Google Shape;208;p139"/>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139"/>
          <p:cNvSpPr txBox="1"/>
          <p:nvPr>
            <p:ph idx="1" type="body"/>
          </p:nvPr>
        </p:nvSpPr>
        <p:spPr>
          <a:xfrm>
            <a:off x="609480" y="160452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0" name="Google Shape;210;p139"/>
          <p:cNvSpPr txBox="1"/>
          <p:nvPr>
            <p:ph idx="2"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1" name="Google Shape;211;p139"/>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139"/>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139"/>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4" name="Shape 214"/>
        <p:cNvGrpSpPr/>
        <p:nvPr/>
      </p:nvGrpSpPr>
      <p:grpSpPr>
        <a:xfrm>
          <a:off x="0" y="0"/>
          <a:ext cx="0" cy="0"/>
          <a:chOff x="0" y="0"/>
          <a:chExt cx="0" cy="0"/>
        </a:xfrm>
      </p:grpSpPr>
      <p:sp>
        <p:nvSpPr>
          <p:cNvPr id="215" name="Google Shape;215;p140"/>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40"/>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7" name="Google Shape;217;p140"/>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140"/>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9" name="Google Shape;219;p140"/>
          <p:cNvSpPr txBox="1"/>
          <p:nvPr>
            <p:ph idx="4"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0" name="Google Shape;220;p140"/>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140"/>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140"/>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3" name="Shape 223"/>
        <p:cNvGrpSpPr/>
        <p:nvPr/>
      </p:nvGrpSpPr>
      <p:grpSpPr>
        <a:xfrm>
          <a:off x="0" y="0"/>
          <a:ext cx="0" cy="0"/>
          <a:chOff x="0" y="0"/>
          <a:chExt cx="0" cy="0"/>
        </a:xfrm>
      </p:grpSpPr>
      <p:sp>
        <p:nvSpPr>
          <p:cNvPr id="224" name="Google Shape;224;p141"/>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141"/>
          <p:cNvSpPr txBox="1"/>
          <p:nvPr>
            <p:ph idx="1" type="body"/>
          </p:nvPr>
        </p:nvSpPr>
        <p:spPr>
          <a:xfrm>
            <a:off x="60948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6" name="Google Shape;226;p141"/>
          <p:cNvSpPr txBox="1"/>
          <p:nvPr>
            <p:ph idx="2" type="body"/>
          </p:nvPr>
        </p:nvSpPr>
        <p:spPr>
          <a:xfrm>
            <a:off x="431964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7" name="Google Shape;227;p141"/>
          <p:cNvSpPr txBox="1"/>
          <p:nvPr>
            <p:ph idx="3" type="body"/>
          </p:nvPr>
        </p:nvSpPr>
        <p:spPr>
          <a:xfrm>
            <a:off x="8029800" y="160452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141"/>
          <p:cNvSpPr txBox="1"/>
          <p:nvPr>
            <p:ph idx="4" type="body"/>
          </p:nvPr>
        </p:nvSpPr>
        <p:spPr>
          <a:xfrm>
            <a:off x="60948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141"/>
          <p:cNvSpPr txBox="1"/>
          <p:nvPr>
            <p:ph idx="5" type="body"/>
          </p:nvPr>
        </p:nvSpPr>
        <p:spPr>
          <a:xfrm>
            <a:off x="431964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141"/>
          <p:cNvSpPr txBox="1"/>
          <p:nvPr>
            <p:ph idx="6" type="body"/>
          </p:nvPr>
        </p:nvSpPr>
        <p:spPr>
          <a:xfrm>
            <a:off x="8029800" y="3682080"/>
            <a:ext cx="35331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141"/>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141"/>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141"/>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7" name="Shape 27"/>
        <p:cNvGrpSpPr/>
        <p:nvPr/>
      </p:nvGrpSpPr>
      <p:grpSpPr>
        <a:xfrm>
          <a:off x="0" y="0"/>
          <a:ext cx="0" cy="0"/>
          <a:chOff x="0" y="0"/>
          <a:chExt cx="0" cy="0"/>
        </a:xfrm>
      </p:grpSpPr>
      <p:sp>
        <p:nvSpPr>
          <p:cNvPr id="28" name="Google Shape;28;p111"/>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1"/>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111"/>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111"/>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1"/>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111"/>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112"/>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2"/>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2"/>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112"/>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39" name="Shape 39"/>
        <p:cNvGrpSpPr/>
        <p:nvPr/>
      </p:nvGrpSpPr>
      <p:grpSpPr>
        <a:xfrm>
          <a:off x="0" y="0"/>
          <a:ext cx="0" cy="0"/>
          <a:chOff x="0" y="0"/>
          <a:chExt cx="0" cy="0"/>
        </a:xfrm>
      </p:grpSpPr>
      <p:sp>
        <p:nvSpPr>
          <p:cNvPr id="40" name="Google Shape;40;p113"/>
          <p:cNvSpPr txBox="1"/>
          <p:nvPr>
            <p:ph idx="1" type="subTitle"/>
          </p:nvPr>
        </p:nvSpPr>
        <p:spPr>
          <a:xfrm>
            <a:off x="609480" y="273600"/>
            <a:ext cx="10972500" cy="5307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3"/>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13"/>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113"/>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4" name="Shape 44"/>
        <p:cNvGrpSpPr/>
        <p:nvPr/>
      </p:nvGrpSpPr>
      <p:grpSpPr>
        <a:xfrm>
          <a:off x="0" y="0"/>
          <a:ext cx="0" cy="0"/>
          <a:chOff x="0" y="0"/>
          <a:chExt cx="0" cy="0"/>
        </a:xfrm>
      </p:grpSpPr>
      <p:sp>
        <p:nvSpPr>
          <p:cNvPr id="45" name="Google Shape;45;p114"/>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14"/>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14"/>
          <p:cNvSpPr txBox="1"/>
          <p:nvPr>
            <p:ph idx="2" type="body"/>
          </p:nvPr>
        </p:nvSpPr>
        <p:spPr>
          <a:xfrm>
            <a:off x="623196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14"/>
          <p:cNvSpPr txBox="1"/>
          <p:nvPr>
            <p:ph idx="3" type="body"/>
          </p:nvPr>
        </p:nvSpPr>
        <p:spPr>
          <a:xfrm>
            <a:off x="60948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14"/>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14"/>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114"/>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2" name="Shape 52"/>
        <p:cNvGrpSpPr/>
        <p:nvPr/>
      </p:nvGrpSpPr>
      <p:grpSpPr>
        <a:xfrm>
          <a:off x="0" y="0"/>
          <a:ext cx="0" cy="0"/>
          <a:chOff x="0" y="0"/>
          <a:chExt cx="0" cy="0"/>
        </a:xfrm>
      </p:grpSpPr>
      <p:sp>
        <p:nvSpPr>
          <p:cNvPr id="53" name="Google Shape;53;p115"/>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5"/>
          <p:cNvSpPr txBox="1"/>
          <p:nvPr>
            <p:ph idx="1" type="body"/>
          </p:nvPr>
        </p:nvSpPr>
        <p:spPr>
          <a:xfrm>
            <a:off x="609480" y="1604520"/>
            <a:ext cx="5354400" cy="39774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5"/>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5"/>
          <p:cNvSpPr txBox="1"/>
          <p:nvPr>
            <p:ph idx="3" type="body"/>
          </p:nvPr>
        </p:nvSpPr>
        <p:spPr>
          <a:xfrm>
            <a:off x="6231960" y="368208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15"/>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15"/>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115"/>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60" name="Shape 60"/>
        <p:cNvGrpSpPr/>
        <p:nvPr/>
      </p:nvGrpSpPr>
      <p:grpSpPr>
        <a:xfrm>
          <a:off x="0" y="0"/>
          <a:ext cx="0" cy="0"/>
          <a:chOff x="0" y="0"/>
          <a:chExt cx="0" cy="0"/>
        </a:xfrm>
      </p:grpSpPr>
      <p:sp>
        <p:nvSpPr>
          <p:cNvPr id="61" name="Google Shape;61;p116"/>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16"/>
          <p:cNvSpPr txBox="1"/>
          <p:nvPr>
            <p:ph idx="1" type="body"/>
          </p:nvPr>
        </p:nvSpPr>
        <p:spPr>
          <a:xfrm>
            <a:off x="60948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16"/>
          <p:cNvSpPr txBox="1"/>
          <p:nvPr>
            <p:ph idx="2" type="body"/>
          </p:nvPr>
        </p:nvSpPr>
        <p:spPr>
          <a:xfrm>
            <a:off x="6231960" y="1604520"/>
            <a:ext cx="53544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16"/>
          <p:cNvSpPr txBox="1"/>
          <p:nvPr>
            <p:ph idx="3" type="body"/>
          </p:nvPr>
        </p:nvSpPr>
        <p:spPr>
          <a:xfrm>
            <a:off x="609480" y="3682080"/>
            <a:ext cx="10972500" cy="1896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16"/>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6"/>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116"/>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03"/>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marR="0" algn="ct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7" name="Google Shape;7;p103"/>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1pPr>
            <a:lvl2pPr indent="0" lvl="1"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2pPr>
            <a:lvl3pPr indent="0" lvl="2"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3pPr>
            <a:lvl4pPr indent="0" lvl="3"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4pPr>
            <a:lvl5pPr indent="0" lvl="4"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5pPr>
            <a:lvl6pPr indent="0" lvl="5"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6pPr>
            <a:lvl7pPr indent="0" lvl="6"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7pPr>
            <a:lvl8pPr indent="0" lvl="7"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8pPr>
            <a:lvl9pPr indent="0" lvl="8" marL="0" marR="0" algn="r">
              <a:lnSpc>
                <a:spcPct val="100000"/>
              </a:lnSpc>
              <a:spcBef>
                <a:spcPts val="0"/>
              </a:spcBef>
              <a:buClr>
                <a:srgbClr val="8B8B8B"/>
              </a:buClr>
              <a:buSzPts val="1200"/>
              <a:buFont typeface="Calibri"/>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8" name="Google Shape;8;p103"/>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marR="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9" name="Google Shape;9;p103"/>
          <p:cNvSpPr txBox="1"/>
          <p:nvPr>
            <p:ph type="title"/>
          </p:nvPr>
        </p:nvSpPr>
        <p:spPr>
          <a:xfrm>
            <a:off x="609480" y="273600"/>
            <a:ext cx="10972500" cy="114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0" name="Google Shape;10;p103"/>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sp>
        <p:nvSpPr>
          <p:cNvPr id="145" name="Google Shape;145;p107"/>
          <p:cNvSpPr txBox="1"/>
          <p:nvPr>
            <p:ph type="title"/>
          </p:nvPr>
        </p:nvSpPr>
        <p:spPr>
          <a:xfrm>
            <a:off x="838080" y="365040"/>
            <a:ext cx="10515000" cy="13248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46" name="Google Shape;146;p107"/>
          <p:cNvSpPr txBox="1"/>
          <p:nvPr>
            <p:ph idx="11" type="ftr"/>
          </p:nvPr>
        </p:nvSpPr>
        <p:spPr>
          <a:xfrm>
            <a:off x="4038480" y="6356520"/>
            <a:ext cx="4114200" cy="364200"/>
          </a:xfrm>
          <a:prstGeom prst="rect">
            <a:avLst/>
          </a:prstGeom>
          <a:noFill/>
          <a:ln>
            <a:noFill/>
          </a:ln>
        </p:spPr>
        <p:txBody>
          <a:bodyPr anchorCtr="0" anchor="ctr" bIns="45000" lIns="90000" spcFirstLastPara="1" rIns="90000" wrap="square" tIns="45000">
            <a:noAutofit/>
          </a:bodyPr>
          <a:lstStyle>
            <a:lvl1pPr lvl="0" marR="0" algn="ctr">
              <a:lnSpc>
                <a:spcPct val="100000"/>
              </a:lnSpc>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47" name="Google Shape;147;p107"/>
          <p:cNvSpPr txBox="1"/>
          <p:nvPr>
            <p:ph idx="12" type="sldNum"/>
          </p:nvPr>
        </p:nvSpPr>
        <p:spPr>
          <a:xfrm>
            <a:off x="8610480" y="6356520"/>
            <a:ext cx="2742600" cy="364200"/>
          </a:xfrm>
          <a:prstGeom prst="rect">
            <a:avLst/>
          </a:prstGeom>
          <a:noFill/>
          <a:ln>
            <a:noFill/>
          </a:ln>
        </p:spPr>
        <p:txBody>
          <a:bodyPr anchorCtr="0" anchor="ctr" bIns="45000" lIns="90000" spcFirstLastPara="1" rIns="90000" wrap="square" tIns="45000">
            <a:noAutofit/>
          </a:bodyPr>
          <a:lstStyle>
            <a:lvl1pPr indent="0" lvl="0"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1pPr>
            <a:lvl2pPr indent="0" lvl="1"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2pPr>
            <a:lvl3pPr indent="0" lvl="2"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3pPr>
            <a:lvl4pPr indent="0" lvl="3"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4pPr>
            <a:lvl5pPr indent="0" lvl="4"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5pPr>
            <a:lvl6pPr indent="0" lvl="5"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6pPr>
            <a:lvl7pPr indent="0" lvl="6"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7pPr>
            <a:lvl8pPr indent="0" lvl="7"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8pPr>
            <a:lvl9pPr indent="0" lvl="8" marL="0" marR="0" algn="r">
              <a:lnSpc>
                <a:spcPct val="100000"/>
              </a:lnSpc>
              <a:spcBef>
                <a:spcPts val="0"/>
              </a:spcBef>
              <a:buClr>
                <a:srgbClr val="8B8B8B"/>
              </a:buClr>
              <a:buSzPts val="1200"/>
              <a:buFont typeface="Calibri"/>
              <a:buNone/>
              <a:defRPr b="0" sz="1200"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48" name="Google Shape;148;p107"/>
          <p:cNvSpPr txBox="1"/>
          <p:nvPr>
            <p:ph idx="10" type="dt"/>
          </p:nvPr>
        </p:nvSpPr>
        <p:spPr>
          <a:xfrm>
            <a:off x="838080" y="6356520"/>
            <a:ext cx="2742600" cy="364200"/>
          </a:xfrm>
          <a:prstGeom prst="rect">
            <a:avLst/>
          </a:prstGeom>
          <a:noFill/>
          <a:ln>
            <a:noFill/>
          </a:ln>
        </p:spPr>
        <p:txBody>
          <a:bodyPr anchorCtr="0" anchor="ctr" bIns="45000" lIns="90000" spcFirstLastPara="1" rIns="90000" wrap="square" tIns="45000">
            <a:noAutofit/>
          </a:bodyPr>
          <a:lstStyle>
            <a:lvl1pPr lvl="0" marR="0" algn="l">
              <a:spcBef>
                <a:spcPts val="0"/>
              </a:spcBef>
              <a:spcAft>
                <a:spcPts val="0"/>
              </a:spcAft>
              <a:buClr>
                <a:srgbClr val="000000"/>
              </a:buClr>
              <a:buSzPts val="1400"/>
              <a:buFont typeface="Times New Roman"/>
              <a:buNone/>
              <a:defRPr b="0" sz="1400" strike="noStrike">
                <a:solidFill>
                  <a:srgbClr val="000000"/>
                </a:solidFill>
                <a:latin typeface="Times New Roman"/>
                <a:ea typeface="Times New Roman"/>
                <a:cs typeface="Times New Roman"/>
                <a:sym typeface="Times New Roman"/>
              </a:defRPr>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49" name="Google Shape;149;p107"/>
          <p:cNvSpPr txBox="1"/>
          <p:nvPr>
            <p:ph idx="1" type="body"/>
          </p:nvPr>
        </p:nvSpPr>
        <p:spPr>
          <a:xfrm>
            <a:off x="609480" y="1604520"/>
            <a:ext cx="10972500" cy="39774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73.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7.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6.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5.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9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0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8.png"/><Relationship Id="rId4" Type="http://schemas.openxmlformats.org/officeDocument/2006/relationships/image" Target="../media/image5.jpg"/><Relationship Id="rId5" Type="http://schemas.openxmlformats.org/officeDocument/2006/relationships/image" Target="../media/image4.jpg"/><Relationship Id="rId6" Type="http://schemas.openxmlformats.org/officeDocument/2006/relationships/image" Target="../media/image15.jpg"/><Relationship Id="rId7" Type="http://schemas.openxmlformats.org/officeDocument/2006/relationships/hyperlink" Target="https://www.varonis.com/blog/data-breach-statistic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9.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92.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89.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0.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9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 Id="rId3" Type="http://schemas.openxmlformats.org/officeDocument/2006/relationships/image" Target="../media/image93.jpg"/></Relationships>
</file>

<file path=ppt/slides/_rels/slide116.xml.rels><?xml version="1.0" encoding="UTF-8" standalone="yes"?><Relationships xmlns="http://schemas.openxmlformats.org/package/2006/relationships"><Relationship Id="rId10" Type="http://schemas.openxmlformats.org/officeDocument/2006/relationships/image" Target="../media/image114.jpg"/><Relationship Id="rId1" Type="http://schemas.openxmlformats.org/officeDocument/2006/relationships/slideLayout" Target="../slideLayouts/slideLayout13.xml"/><Relationship Id="rId2" Type="http://schemas.openxmlformats.org/officeDocument/2006/relationships/notesSlide" Target="../notesSlides/notesSlide116.xml"/><Relationship Id="rId3" Type="http://schemas.openxmlformats.org/officeDocument/2006/relationships/image" Target="../media/image97.jpg"/><Relationship Id="rId4" Type="http://schemas.openxmlformats.org/officeDocument/2006/relationships/image" Target="../media/image91.jpg"/><Relationship Id="rId9" Type="http://schemas.openxmlformats.org/officeDocument/2006/relationships/image" Target="../media/image105.jpg"/><Relationship Id="rId5" Type="http://schemas.openxmlformats.org/officeDocument/2006/relationships/image" Target="../media/image107.jpg"/><Relationship Id="rId6" Type="http://schemas.openxmlformats.org/officeDocument/2006/relationships/image" Target="../media/image108.jpg"/><Relationship Id="rId7" Type="http://schemas.openxmlformats.org/officeDocument/2006/relationships/image" Target="../media/image95.jpg"/><Relationship Id="rId8" Type="http://schemas.openxmlformats.org/officeDocument/2006/relationships/image" Target="../media/image9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03.jpg"/><Relationship Id="rId4" Type="http://schemas.openxmlformats.org/officeDocument/2006/relationships/image" Target="../media/image106.jpg"/><Relationship Id="rId5" Type="http://schemas.openxmlformats.org/officeDocument/2006/relationships/image" Target="../media/image109.jpg"/><Relationship Id="rId6" Type="http://schemas.openxmlformats.org/officeDocument/2006/relationships/image" Target="../media/image112.jpg"/><Relationship Id="rId7" Type="http://schemas.openxmlformats.org/officeDocument/2006/relationships/image" Target="../media/image117.jpg"/><Relationship Id="rId8" Type="http://schemas.openxmlformats.org/officeDocument/2006/relationships/image" Target="../media/image111.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 Id="rId3" Type="http://schemas.openxmlformats.org/officeDocument/2006/relationships/image" Target="../media/image118.png"/><Relationship Id="rId4" Type="http://schemas.openxmlformats.org/officeDocument/2006/relationships/image" Target="../media/image11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115.jp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116.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hyperlink" Target="http://www.wikipedia.org/" TargetMode="External"/><Relationship Id="rId4" Type="http://schemas.openxmlformats.org/officeDocument/2006/relationships/hyperlink" Target="http://www.avtest.org/" TargetMode="External"/><Relationship Id="rId5" Type="http://schemas.openxmlformats.org/officeDocument/2006/relationships/hyperlink" Target="http://www.billmullins.blogspot.com/" TargetMode="External"/><Relationship Id="rId6" Type="http://schemas.openxmlformats.org/officeDocument/2006/relationships/hyperlink" Target="http://www.digit/forum.com" TargetMode="External"/><Relationship Id="rId7" Type="http://schemas.openxmlformats.org/officeDocument/2006/relationships/hyperlink" Target="http://www.antivirusnews.com/"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colab.research.google.com/drive/10j-94rM12kCOnFk-hnB_5_HBB_gYxBEH"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5.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3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3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8.png"/><Relationship Id="rId4" Type="http://schemas.openxmlformats.org/officeDocument/2006/relationships/image" Target="../media/image42.jpg"/><Relationship Id="rId5" Type="http://schemas.openxmlformats.org/officeDocument/2006/relationships/image" Target="../media/image54.jpg"/><Relationship Id="rId6" Type="http://schemas.openxmlformats.org/officeDocument/2006/relationships/image" Target="../media/image44.jpg"/><Relationship Id="rId7" Type="http://schemas.openxmlformats.org/officeDocument/2006/relationships/image" Target="../media/image45.jpg"/><Relationship Id="rId8"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3.png"/><Relationship Id="rId4" Type="http://schemas.openxmlformats.org/officeDocument/2006/relationships/hyperlink" Target="https://www.microsoft.com/security/blog/2020/04/28/ransomware-groups-continue-to-target-healthcare-critical-services-heres-how-to-reduce-ris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4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8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4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spaf.cerias.purdue.edu/" TargetMode="External"/><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7.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62.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48.jpg"/><Relationship Id="rId4" Type="http://schemas.openxmlformats.org/officeDocument/2006/relationships/image" Target="../media/image6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6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64.jpg"/><Relationship Id="rId4" Type="http://schemas.openxmlformats.org/officeDocument/2006/relationships/image" Target="../media/image67.png"/><Relationship Id="rId5" Type="http://schemas.openxmlformats.org/officeDocument/2006/relationships/image" Target="../media/image65.jpg"/><Relationship Id="rId6" Type="http://schemas.openxmlformats.org/officeDocument/2006/relationships/image" Target="../media/image69.jpg"/><Relationship Id="rId7" Type="http://schemas.openxmlformats.org/officeDocument/2006/relationships/image" Target="../media/image60.jpg"/><Relationship Id="rId8" Type="http://schemas.openxmlformats.org/officeDocument/2006/relationships/image" Target="../media/image7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7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8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80.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7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7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90.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677f3cb17b_0_1"/>
          <p:cNvSpPr txBox="1"/>
          <p:nvPr>
            <p:ph type="title"/>
          </p:nvPr>
        </p:nvSpPr>
        <p:spPr>
          <a:xfrm>
            <a:off x="91850" y="273600"/>
            <a:ext cx="12099900" cy="114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i="1" lang="en-US" sz="3500"/>
              <a:t>Cyber Security with Linux Summer Training 2025</a:t>
            </a:r>
            <a:endParaRPr i="1" sz="3500"/>
          </a:p>
        </p:txBody>
      </p:sp>
      <p:sp>
        <p:nvSpPr>
          <p:cNvPr id="239" name="Google Shape;239;g3677f3cb17b_0_1"/>
          <p:cNvSpPr txBox="1"/>
          <p:nvPr>
            <p:ph idx="1" type="subTitle"/>
          </p:nvPr>
        </p:nvSpPr>
        <p:spPr>
          <a:xfrm>
            <a:off x="609475" y="2442425"/>
            <a:ext cx="10972500" cy="423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i="1" lang="en-US" sz="2400"/>
              <a:t>Good morning, everyone!</a:t>
            </a:r>
            <a:endParaRPr b="1" i="1" sz="2400"/>
          </a:p>
          <a:p>
            <a:pPr indent="0" lvl="0" marL="0" rtl="0" algn="ctr">
              <a:spcBef>
                <a:spcPts val="0"/>
              </a:spcBef>
              <a:spcAft>
                <a:spcPts val="0"/>
              </a:spcAft>
              <a:buClr>
                <a:schemeClr val="dk1"/>
              </a:buClr>
              <a:buSzPts val="1100"/>
              <a:buFont typeface="Arial"/>
              <a:buNone/>
            </a:pPr>
            <a:r>
              <a:t/>
            </a:r>
            <a:endParaRPr b="1" sz="2400"/>
          </a:p>
          <a:p>
            <a:pPr indent="0" lvl="0" marL="0" rtl="0" algn="l">
              <a:spcBef>
                <a:spcPts val="0"/>
              </a:spcBef>
              <a:spcAft>
                <a:spcPts val="0"/>
              </a:spcAft>
              <a:buNone/>
            </a:pPr>
            <a:r>
              <a:rPr lang="en-US"/>
              <a:t>Welcome to the Cyber Security with Linux training!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I’m Mohit Tiwari, and over the next 5 weeks, we’re going to learn not just what cyber security is, but how it really works — through tools, terminal, test attacks, and team projects.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This is not a ‘notes-and-quiz’ course. This is a hands-on, full-experience lab-style training where you’ll install, break, build, and defend.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If you’re ready to learn by doing — you’re in the right place.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677f3cb17b_0_49"/>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Cybersecurity Is THIS 👇</a:t>
            </a:r>
            <a:endParaRPr/>
          </a:p>
        </p:txBody>
      </p:sp>
      <p:sp>
        <p:nvSpPr>
          <p:cNvPr id="299" name="Google Shape;299;g3677f3cb17b_0_49"/>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Let’s not memorize definitions. Let’s talk about the AIIMS ransomware attack or Cosmos Bank breach. Cybersecurity is what stands between you and disaster.</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descr="Broken Access control&#10;Security misconfigurations&#10;Cross Site Scripting (XSS)&#10;Insecure Deserialization&#10;Using Components..." id="890" name="Google Shape;890;p80"/>
          <p:cNvPicPr preferRelativeResize="0"/>
          <p:nvPr/>
        </p:nvPicPr>
        <p:blipFill rotWithShape="1">
          <a:blip r:embed="rId3">
            <a:alphaModFix/>
          </a:blip>
          <a:srcRect b="0" l="7050" r="0" t="0"/>
          <a:stretch/>
        </p:blipFill>
        <p:spPr>
          <a:xfrm>
            <a:off x="1636200" y="738360"/>
            <a:ext cx="89190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1"/>
          <p:cNvSpPr/>
          <p:nvPr/>
        </p:nvSpPr>
        <p:spPr>
          <a:xfrm>
            <a:off x="1628640" y="729000"/>
            <a:ext cx="893412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pic>
        <p:nvPicPr>
          <p:cNvPr descr="Cyber security and demonstration of security tools" id="900" name="Google Shape;900;p82"/>
          <p:cNvPicPr preferRelativeResize="0"/>
          <p:nvPr/>
        </p:nvPicPr>
        <p:blipFill rotWithShape="1">
          <a:blip r:embed="rId3">
            <a:alphaModFix/>
          </a:blip>
          <a:srcRect b="0" l="6736" r="0" t="0"/>
          <a:stretch/>
        </p:blipFill>
        <p:spPr>
          <a:xfrm>
            <a:off x="1621080" y="729000"/>
            <a:ext cx="894924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3"/>
          <p:cNvSpPr txBox="1"/>
          <p:nvPr>
            <p:ph idx="4294967295" type="title"/>
          </p:nvPr>
        </p:nvSpPr>
        <p:spPr>
          <a:xfrm>
            <a:off x="838080" y="365040"/>
            <a:ext cx="10514880" cy="1324800"/>
          </a:xfrm>
          <a:prstGeom prst="rect">
            <a:avLst/>
          </a:prstGeom>
          <a:solidFill>
            <a:srgbClr val="FFFFFF"/>
          </a:solid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Calibri"/>
              <a:buNone/>
            </a:pPr>
            <a:r>
              <a:rPr b="0" i="0" lang="en-US" sz="4400" u="none" cap="none" strike="noStrike">
                <a:solidFill>
                  <a:srgbClr val="000000"/>
                </a:solidFill>
                <a:latin typeface="Calibri"/>
                <a:ea typeface="Calibri"/>
                <a:cs typeface="Calibri"/>
                <a:sym typeface="Calibri"/>
              </a:rPr>
              <a:t>Wireshark</a:t>
            </a:r>
            <a:endParaRPr b="0" i="0" sz="4400" u="none" cap="none" strike="noStrike">
              <a:solidFill>
                <a:srgbClr val="000000"/>
              </a:solidFill>
              <a:latin typeface="Arial"/>
              <a:ea typeface="Arial"/>
              <a:cs typeface="Arial"/>
              <a:sym typeface="Arial"/>
            </a:endParaRPr>
          </a:p>
        </p:txBody>
      </p:sp>
      <p:sp>
        <p:nvSpPr>
          <p:cNvPr id="906" name="Google Shape;906;p83"/>
          <p:cNvSpPr/>
          <p:nvPr/>
        </p:nvSpPr>
        <p:spPr>
          <a:xfrm>
            <a:off x="2783880" y="1857240"/>
            <a:ext cx="6623280" cy="486720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84"/>
          <p:cNvSpPr/>
          <p:nvPr/>
        </p:nvSpPr>
        <p:spPr>
          <a:xfrm>
            <a:off x="2495880" y="729000"/>
            <a:ext cx="719928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pic>
        <p:nvPicPr>
          <p:cNvPr descr="Feature :&lt;br /&gt;Available for UNIX and Windows.&lt;br /&gt;Capture live packet data from a network interface. &lt;br /&gt;Display packe..." id="916" name="Google Shape;916;p85"/>
          <p:cNvPicPr preferRelativeResize="0"/>
          <p:nvPr/>
        </p:nvPicPr>
        <p:blipFill rotWithShape="1">
          <a:blip r:embed="rId3">
            <a:alphaModFix/>
          </a:blip>
          <a:srcRect b="17908" l="0" r="0" t="0"/>
          <a:stretch/>
        </p:blipFill>
        <p:spPr>
          <a:xfrm>
            <a:off x="1710720" y="729000"/>
            <a:ext cx="877032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6"/>
          <p:cNvSpPr txBox="1"/>
          <p:nvPr>
            <p:ph idx="4294967295" type="title"/>
          </p:nvPr>
        </p:nvSpPr>
        <p:spPr>
          <a:xfrm>
            <a:off x="171360" y="215280"/>
            <a:ext cx="10514880" cy="622080"/>
          </a:xfrm>
          <a:prstGeom prst="rect">
            <a:avLst/>
          </a:prstGeom>
          <a:solidFill>
            <a:srgbClr val="262626"/>
          </a:solidFill>
          <a:ln>
            <a:noFill/>
          </a:ln>
        </p:spPr>
        <p:txBody>
          <a:bodyPr anchorCtr="0" anchor="ctr" bIns="45000" lIns="90000" spcFirstLastPara="1" rIns="90000" wrap="square" tIns="45000">
            <a:normAutofit fontScale="91000"/>
          </a:bodyPr>
          <a:lstStyle/>
          <a:p>
            <a:pPr indent="0" lvl="0" marL="0" marR="0" rtl="0" algn="l">
              <a:lnSpc>
                <a:spcPct val="90000"/>
              </a:lnSpc>
              <a:spcBef>
                <a:spcPts val="0"/>
              </a:spcBef>
              <a:spcAft>
                <a:spcPts val="0"/>
              </a:spcAft>
              <a:buClr>
                <a:srgbClr val="BF9000"/>
              </a:buClr>
              <a:buSzPct val="100000"/>
              <a:buFont typeface="Calibri"/>
              <a:buNone/>
            </a:pPr>
            <a:r>
              <a:rPr b="0" i="0" lang="en-US" sz="4400" u="none" cap="none" strike="noStrike">
                <a:solidFill>
                  <a:srgbClr val="BF9000"/>
                </a:solidFill>
                <a:latin typeface="Calibri"/>
                <a:ea typeface="Calibri"/>
                <a:cs typeface="Calibri"/>
                <a:sym typeface="Calibri"/>
              </a:rPr>
              <a:t>N-Map</a:t>
            </a:r>
            <a:endParaRPr b="0" i="0" sz="4400" u="none" cap="none" strike="noStrike">
              <a:solidFill>
                <a:srgbClr val="FFFFFF"/>
              </a:solidFill>
              <a:latin typeface="Arial"/>
              <a:ea typeface="Arial"/>
              <a:cs typeface="Arial"/>
              <a:sym typeface="Arial"/>
            </a:endParaRPr>
          </a:p>
        </p:txBody>
      </p:sp>
      <p:sp>
        <p:nvSpPr>
          <p:cNvPr id="922" name="Google Shape;922;p86"/>
          <p:cNvSpPr/>
          <p:nvPr/>
        </p:nvSpPr>
        <p:spPr>
          <a:xfrm>
            <a:off x="2806560" y="983160"/>
            <a:ext cx="6663240" cy="5615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7"/>
          <p:cNvSpPr txBox="1"/>
          <p:nvPr>
            <p:ph idx="4294967295" type="title"/>
          </p:nvPr>
        </p:nvSpPr>
        <p:spPr>
          <a:xfrm>
            <a:off x="171360" y="152280"/>
            <a:ext cx="10514880" cy="494640"/>
          </a:xfrm>
          <a:prstGeom prst="rect">
            <a:avLst/>
          </a:prstGeom>
          <a:solidFill>
            <a:srgbClr val="FFFFFF"/>
          </a:solidFill>
          <a:ln>
            <a:noFill/>
          </a:ln>
        </p:spPr>
        <p:txBody>
          <a:bodyPr anchorCtr="0" anchor="ctr" bIns="45000" lIns="90000" spcFirstLastPara="1" rIns="90000" wrap="square" tIns="45000">
            <a:normAutofit fontScale="68000"/>
          </a:bodyPr>
          <a:lstStyle/>
          <a:p>
            <a:pPr indent="0" lvl="0" marL="0" marR="0" rtl="0" algn="l">
              <a:lnSpc>
                <a:spcPct val="90000"/>
              </a:lnSpc>
              <a:spcBef>
                <a:spcPts val="0"/>
              </a:spcBef>
              <a:spcAft>
                <a:spcPts val="0"/>
              </a:spcAft>
              <a:buClr>
                <a:srgbClr val="000000"/>
              </a:buClr>
              <a:buSzPct val="100000"/>
              <a:buFont typeface="Calibri"/>
              <a:buNone/>
            </a:pPr>
            <a:r>
              <a:rPr b="0" i="0" lang="en-US" sz="4400" u="none" cap="none" strike="noStrike">
                <a:solidFill>
                  <a:srgbClr val="000000"/>
                </a:solidFill>
                <a:latin typeface="Calibri"/>
                <a:ea typeface="Calibri"/>
                <a:cs typeface="Calibri"/>
                <a:sym typeface="Calibri"/>
              </a:rPr>
              <a:t>Features</a:t>
            </a:r>
            <a:endParaRPr b="0" i="0" sz="4400" u="none" cap="none" strike="noStrike">
              <a:solidFill>
                <a:srgbClr val="000000"/>
              </a:solidFill>
              <a:latin typeface="Arial"/>
              <a:ea typeface="Arial"/>
              <a:cs typeface="Arial"/>
              <a:sym typeface="Arial"/>
            </a:endParaRPr>
          </a:p>
        </p:txBody>
      </p:sp>
      <p:sp>
        <p:nvSpPr>
          <p:cNvPr id="928" name="Google Shape;928;p87"/>
          <p:cNvSpPr/>
          <p:nvPr/>
        </p:nvSpPr>
        <p:spPr>
          <a:xfrm>
            <a:off x="2660040" y="873720"/>
            <a:ext cx="6870960" cy="5831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descr="Features&#10; In addition to the classic command-line Nmap&#10;executable, the Nmap suite includes:&#10; an advanced GUI and results..." id="933" name="Google Shape;933;p88"/>
          <p:cNvPicPr preferRelativeResize="0"/>
          <p:nvPr/>
        </p:nvPicPr>
        <p:blipFill rotWithShape="1">
          <a:blip r:embed="rId3">
            <a:alphaModFix/>
          </a:blip>
          <a:srcRect b="0" l="29141" r="3288" t="0"/>
          <a:stretch/>
        </p:blipFill>
        <p:spPr>
          <a:xfrm>
            <a:off x="2854440" y="729000"/>
            <a:ext cx="648216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9"/>
          <p:cNvSpPr txBox="1"/>
          <p:nvPr>
            <p:ph idx="4294967295" type="title"/>
          </p:nvPr>
        </p:nvSpPr>
        <p:spPr>
          <a:xfrm>
            <a:off x="152280" y="136440"/>
            <a:ext cx="10514880" cy="681840"/>
          </a:xfrm>
          <a:prstGeom prst="rect">
            <a:avLst/>
          </a:prstGeom>
          <a:solidFill>
            <a:srgbClr val="FFFFFF"/>
          </a:solid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Clr>
                <a:srgbClr val="000000"/>
              </a:buClr>
              <a:buSzPts val="4400"/>
              <a:buFont typeface="Calibri"/>
              <a:buNone/>
            </a:pPr>
            <a:r>
              <a:rPr b="0" i="0" lang="en-US" sz="4400" u="none" cap="none" strike="noStrike">
                <a:solidFill>
                  <a:srgbClr val="000000"/>
                </a:solidFill>
                <a:latin typeface="Calibri"/>
                <a:ea typeface="Calibri"/>
                <a:cs typeface="Calibri"/>
                <a:sym typeface="Calibri"/>
              </a:rPr>
              <a:t>Nessus</a:t>
            </a:r>
            <a:endParaRPr b="0" i="0" sz="4400" u="none" cap="none" strike="noStrike">
              <a:solidFill>
                <a:srgbClr val="000000"/>
              </a:solidFill>
              <a:latin typeface="Arial"/>
              <a:ea typeface="Arial"/>
              <a:cs typeface="Arial"/>
              <a:sym typeface="Arial"/>
            </a:endParaRPr>
          </a:p>
        </p:txBody>
      </p:sp>
      <p:pic>
        <p:nvPicPr>
          <p:cNvPr descr="INTRODUCTION&#10;Nessus is a remote security scanning tool, which scans a computer and raises an alert&#10;if it discovers any vul..." id="939" name="Google Shape;939;p89"/>
          <p:cNvPicPr preferRelativeResize="0"/>
          <p:nvPr/>
        </p:nvPicPr>
        <p:blipFill rotWithShape="1">
          <a:blip r:embed="rId3">
            <a:alphaModFix/>
          </a:blip>
          <a:srcRect b="0" l="21108" r="0" t="15264"/>
          <a:stretch/>
        </p:blipFill>
        <p:spPr>
          <a:xfrm>
            <a:off x="838080" y="1690560"/>
            <a:ext cx="8886240" cy="4895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3" name="Shape 303"/>
        <p:cNvGrpSpPr/>
        <p:nvPr/>
      </p:nvGrpSpPr>
      <p:grpSpPr>
        <a:xfrm>
          <a:off x="0" y="0"/>
          <a:ext cx="0" cy="0"/>
          <a:chOff x="0" y="0"/>
          <a:chExt cx="0" cy="0"/>
        </a:xfrm>
      </p:grpSpPr>
      <p:grpSp>
        <p:nvGrpSpPr>
          <p:cNvPr id="304" name="Google Shape;304;p7"/>
          <p:cNvGrpSpPr/>
          <p:nvPr/>
        </p:nvGrpSpPr>
        <p:grpSpPr>
          <a:xfrm>
            <a:off x="0" y="708120"/>
            <a:ext cx="11987640" cy="6146640"/>
            <a:chOff x="0" y="708120"/>
            <a:chExt cx="11987640" cy="6146640"/>
          </a:xfrm>
        </p:grpSpPr>
        <p:sp>
          <p:nvSpPr>
            <p:cNvPr id="305" name="Google Shape;305;p7"/>
            <p:cNvSpPr/>
            <p:nvPr/>
          </p:nvSpPr>
          <p:spPr>
            <a:xfrm>
              <a:off x="0" y="723600"/>
              <a:ext cx="7268400" cy="61311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06" name="Google Shape;306;p7"/>
            <p:cNvSpPr/>
            <p:nvPr/>
          </p:nvSpPr>
          <p:spPr>
            <a:xfrm>
              <a:off x="7261920" y="708120"/>
              <a:ext cx="4708440" cy="210996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07" name="Google Shape;307;p7"/>
            <p:cNvSpPr/>
            <p:nvPr/>
          </p:nvSpPr>
          <p:spPr>
            <a:xfrm>
              <a:off x="7261920" y="2766960"/>
              <a:ext cx="4708440" cy="3045240"/>
            </a:xfrm>
            <a:prstGeom prst="rect">
              <a:avLst/>
            </a:prstGeom>
            <a:blipFill rotWithShape="1">
              <a:blip r:embed="rId5">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08" name="Google Shape;308;p7"/>
            <p:cNvSpPr/>
            <p:nvPr/>
          </p:nvSpPr>
          <p:spPr>
            <a:xfrm>
              <a:off x="7273080" y="5773320"/>
              <a:ext cx="4714560" cy="1074600"/>
            </a:xfrm>
            <a:prstGeom prst="rect">
              <a:avLst/>
            </a:prstGeom>
            <a:blipFill rotWithShape="1">
              <a:blip r:embed="rId6">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grpSp>
      <p:sp>
        <p:nvSpPr>
          <p:cNvPr id="309" name="Google Shape;309;p7"/>
          <p:cNvSpPr/>
          <p:nvPr/>
        </p:nvSpPr>
        <p:spPr>
          <a:xfrm>
            <a:off x="364680" y="19080"/>
            <a:ext cx="3004920" cy="5731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Cyber Security</a:t>
            </a:r>
            <a:endParaRPr b="0" sz="3600" strike="noStrike">
              <a:solidFill>
                <a:srgbClr val="000000"/>
              </a:solidFill>
              <a:latin typeface="Calibri"/>
              <a:ea typeface="Calibri"/>
              <a:cs typeface="Calibri"/>
              <a:sym typeface="Calibri"/>
            </a:endParaRPr>
          </a:p>
        </p:txBody>
      </p:sp>
      <p:sp>
        <p:nvSpPr>
          <p:cNvPr id="310" name="Google Shape;310;p7"/>
          <p:cNvSpPr/>
          <p:nvPr/>
        </p:nvSpPr>
        <p:spPr>
          <a:xfrm>
            <a:off x="2987280" y="6406560"/>
            <a:ext cx="3924000" cy="273240"/>
          </a:xfrm>
          <a:prstGeom prst="rect">
            <a:avLst/>
          </a:prstGeom>
          <a:noFill/>
          <a:ln>
            <a:noFill/>
          </a:ln>
        </p:spPr>
        <p:txBody>
          <a:bodyPr anchorCtr="0" anchor="t" bIns="0" lIns="0" spcFirstLastPara="1" rIns="0" wrap="square" tIns="0">
            <a:spAutoFit/>
          </a:bodyPr>
          <a:lstStyle/>
          <a:p>
            <a:pPr indent="0" lvl="0" marL="12600" marR="0" rtl="0" algn="l">
              <a:lnSpc>
                <a:spcPct val="119388"/>
              </a:lnSpc>
              <a:spcBef>
                <a:spcPts val="0"/>
              </a:spcBef>
              <a:spcAft>
                <a:spcPts val="0"/>
              </a:spcAft>
              <a:buNone/>
            </a:pPr>
            <a:r>
              <a:rPr b="0" lang="en-US" sz="1800" u="sng" strike="noStrike">
                <a:solidFill>
                  <a:srgbClr val="CCCCFF"/>
                </a:solidFill>
                <a:latin typeface="Trebuchet MS"/>
                <a:ea typeface="Trebuchet MS"/>
                <a:cs typeface="Trebuchet MS"/>
                <a:sym typeface="Trebuchet MS"/>
                <a:hlinkClick r:id="rId7">
                  <a:extLst>
                    <a:ext uri="{A12FA001-AC4F-418D-AE19-62706E023703}">
                      <ahyp:hlinkClr val="tx"/>
                    </a:ext>
                  </a:extLst>
                </a:hlinkClick>
              </a:rPr>
              <a:t>https://www.varonis.com/blog/data-breach-statistics/</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pic>
        <p:nvPicPr>
          <p:cNvPr descr="FUNCTIONALITIES&#10; Basic Network Scan&#10; Malware Scan&#10; Mobile Device Scan&#10; Host Discovery&#10; Policy Auditing&#10; Drown Detect..." id="944" name="Google Shape;944;p90"/>
          <p:cNvPicPr preferRelativeResize="0"/>
          <p:nvPr/>
        </p:nvPicPr>
        <p:blipFill rotWithShape="1">
          <a:blip r:embed="rId3">
            <a:alphaModFix/>
          </a:blip>
          <a:srcRect b="0" l="20059" r="0" t="0"/>
          <a:stretch/>
        </p:blipFill>
        <p:spPr>
          <a:xfrm>
            <a:off x="2260440" y="729000"/>
            <a:ext cx="767052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91"/>
          <p:cNvSpPr txBox="1"/>
          <p:nvPr>
            <p:ph idx="4294967295" type="title"/>
          </p:nvPr>
        </p:nvSpPr>
        <p:spPr>
          <a:xfrm>
            <a:off x="838080" y="365040"/>
            <a:ext cx="10514880" cy="1324800"/>
          </a:xfrm>
          <a:prstGeom prst="rect">
            <a:avLst/>
          </a:prstGeom>
          <a:solidFill>
            <a:srgbClr val="FFFFFF"/>
          </a:solid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Calibri"/>
              <a:buNone/>
            </a:pPr>
            <a:r>
              <a:rPr b="0" i="0" lang="en-US" sz="4400" u="none" cap="none" strike="noStrike">
                <a:solidFill>
                  <a:srgbClr val="000000"/>
                </a:solidFill>
                <a:latin typeface="Calibri"/>
                <a:ea typeface="Calibri"/>
                <a:cs typeface="Calibri"/>
                <a:sym typeface="Calibri"/>
              </a:rPr>
              <a:t>Features</a:t>
            </a:r>
            <a:endParaRPr b="0" i="0" sz="4400" u="none" cap="none" strike="noStrike">
              <a:solidFill>
                <a:srgbClr val="000000"/>
              </a:solidFill>
              <a:latin typeface="Arial"/>
              <a:ea typeface="Arial"/>
              <a:cs typeface="Arial"/>
              <a:sym typeface="Arial"/>
            </a:endParaRPr>
          </a:p>
        </p:txBody>
      </p:sp>
      <p:pic>
        <p:nvPicPr>
          <p:cNvPr descr="FEATURES&#10; Reporting: Customize reports to sort by vulnerability or host. It create an executive summary and&#10;compare scans..." id="950" name="Google Shape;950;p91"/>
          <p:cNvPicPr preferRelativeResize="0"/>
          <p:nvPr/>
        </p:nvPicPr>
        <p:blipFill rotWithShape="1">
          <a:blip r:embed="rId3">
            <a:alphaModFix/>
          </a:blip>
          <a:srcRect b="31897" l="9088" r="0" t="18223"/>
          <a:stretch/>
        </p:blipFill>
        <p:spPr>
          <a:xfrm>
            <a:off x="838080" y="2464920"/>
            <a:ext cx="11080800" cy="341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descr="ADVANTAGES&#10;• Highly-accurate scanning with low false positives&#10;• Comprehensive scanning capabilities and features&#10;• Scalab..." id="955" name="Google Shape;955;p92"/>
          <p:cNvPicPr preferRelativeResize="0"/>
          <p:nvPr/>
        </p:nvPicPr>
        <p:blipFill rotWithShape="1">
          <a:blip r:embed="rId3">
            <a:alphaModFix/>
          </a:blip>
          <a:srcRect b="0" l="20686" r="0" t="0"/>
          <a:stretch/>
        </p:blipFill>
        <p:spPr>
          <a:xfrm>
            <a:off x="2290320" y="729000"/>
            <a:ext cx="76104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Ppt on cyber security" id="960" name="Google Shape;960;p93"/>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94"/>
          <p:cNvSpPr/>
          <p:nvPr/>
        </p:nvSpPr>
        <p:spPr>
          <a:xfrm>
            <a:off x="2333520" y="800280"/>
            <a:ext cx="7739640" cy="5399280"/>
          </a:xfrm>
          <a:prstGeom prst="roundRect">
            <a:avLst>
              <a:gd fmla="val 8594" name="adj"/>
            </a:avLst>
          </a:prstGeom>
          <a:blipFill rotWithShape="1">
            <a:blip r:embed="rId3">
              <a:alphaModFix/>
            </a:blip>
            <a:stretch>
              <a:fillRect b="0" l="0" r="0" t="0"/>
            </a:stretch>
          </a:blipFill>
          <a:ln>
            <a:noFill/>
          </a:ln>
          <a:effectLst>
            <a:reflection blurRad="0" dir="5400000" dist="5000" endA="0" endPos="28000" kx="0" rotWithShape="0" algn="bl" stA="38000" stPos="0" sy="-100000" ky="0"/>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9" name="Shape 969"/>
        <p:cNvGrpSpPr/>
        <p:nvPr/>
      </p:nvGrpSpPr>
      <p:grpSpPr>
        <a:xfrm>
          <a:off x="0" y="0"/>
          <a:ext cx="0" cy="0"/>
          <a:chOff x="0" y="0"/>
          <a:chExt cx="0" cy="0"/>
        </a:xfrm>
      </p:grpSpPr>
      <p:sp>
        <p:nvSpPr>
          <p:cNvPr id="970" name="Google Shape;970;p95"/>
          <p:cNvSpPr/>
          <p:nvPr/>
        </p:nvSpPr>
        <p:spPr>
          <a:xfrm>
            <a:off x="361450" y="949250"/>
            <a:ext cx="9035700" cy="50943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1" name="Google Shape;971;p95"/>
          <p:cNvSpPr/>
          <p:nvPr/>
        </p:nvSpPr>
        <p:spPr>
          <a:xfrm>
            <a:off x="45725" y="20525"/>
            <a:ext cx="10598700" cy="694200"/>
          </a:xfrm>
          <a:prstGeom prst="rect">
            <a:avLst/>
          </a:prstGeom>
          <a:noFill/>
          <a:ln>
            <a:noFill/>
          </a:ln>
        </p:spPr>
        <p:txBody>
          <a:bodyPr anchorCtr="0" anchor="t" bIns="0" lIns="0" spcFirstLastPara="1" rIns="0" wrap="square" tIns="13300">
            <a:noAutofit/>
          </a:bodyPr>
          <a:lstStyle/>
          <a:p>
            <a:pPr indent="0" lvl="0" marL="12600" marR="0" rtl="0" algn="ctr">
              <a:lnSpc>
                <a:spcPct val="100000"/>
              </a:lnSpc>
              <a:spcBef>
                <a:spcPts val="0"/>
              </a:spcBef>
              <a:spcAft>
                <a:spcPts val="0"/>
              </a:spcAft>
              <a:buNone/>
            </a:pPr>
            <a:r>
              <a:rPr b="0" lang="en-US" sz="3200" strike="noStrike">
                <a:solidFill>
                  <a:srgbClr val="5FCAEE"/>
                </a:solidFill>
                <a:latin typeface="Trebuchet MS"/>
                <a:ea typeface="Trebuchet MS"/>
                <a:cs typeface="Trebuchet MS"/>
                <a:sym typeface="Trebuchet MS"/>
              </a:rPr>
              <a:t>What does a Cyber Security Professional look like?</a:t>
            </a:r>
            <a:endParaRPr b="0" sz="3200" strike="noStrike">
              <a:solidFill>
                <a:srgbClr val="000000"/>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75" name="Shape 975"/>
        <p:cNvGrpSpPr/>
        <p:nvPr/>
      </p:nvGrpSpPr>
      <p:grpSpPr>
        <a:xfrm>
          <a:off x="0" y="0"/>
          <a:ext cx="0" cy="0"/>
          <a:chOff x="0" y="0"/>
          <a:chExt cx="0" cy="0"/>
        </a:xfrm>
      </p:grpSpPr>
      <p:sp>
        <p:nvSpPr>
          <p:cNvPr id="976" name="Google Shape;976;p96"/>
          <p:cNvSpPr/>
          <p:nvPr/>
        </p:nvSpPr>
        <p:spPr>
          <a:xfrm>
            <a:off x="4095000" y="2487600"/>
            <a:ext cx="2395080" cy="15969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7" name="Google Shape;977;p96"/>
          <p:cNvSpPr/>
          <p:nvPr/>
        </p:nvSpPr>
        <p:spPr>
          <a:xfrm>
            <a:off x="4545720" y="826920"/>
            <a:ext cx="3489120" cy="149544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8" name="Google Shape;978;p96"/>
          <p:cNvSpPr/>
          <p:nvPr/>
        </p:nvSpPr>
        <p:spPr>
          <a:xfrm>
            <a:off x="7784280" y="4743360"/>
            <a:ext cx="3103200" cy="1920960"/>
          </a:xfrm>
          <a:prstGeom prst="rect">
            <a:avLst/>
          </a:prstGeom>
          <a:blipFill rotWithShape="1">
            <a:blip r:embed="rId5">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9" name="Google Shape;979;p96"/>
          <p:cNvSpPr/>
          <p:nvPr/>
        </p:nvSpPr>
        <p:spPr>
          <a:xfrm>
            <a:off x="104400" y="2093760"/>
            <a:ext cx="3684240" cy="2073600"/>
          </a:xfrm>
          <a:prstGeom prst="rect">
            <a:avLst/>
          </a:prstGeom>
          <a:blipFill rotWithShape="1">
            <a:blip r:embed="rId6">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0" name="Google Shape;980;p96"/>
          <p:cNvSpPr/>
          <p:nvPr/>
        </p:nvSpPr>
        <p:spPr>
          <a:xfrm>
            <a:off x="6847920" y="2332080"/>
            <a:ext cx="2771280" cy="1906560"/>
          </a:xfrm>
          <a:prstGeom prst="rect">
            <a:avLst/>
          </a:prstGeom>
          <a:blipFill rotWithShape="1">
            <a:blip r:embed="rId7">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1" name="Google Shape;981;p96"/>
          <p:cNvSpPr/>
          <p:nvPr/>
        </p:nvSpPr>
        <p:spPr>
          <a:xfrm>
            <a:off x="95040" y="4730760"/>
            <a:ext cx="3687120" cy="1944720"/>
          </a:xfrm>
          <a:prstGeom prst="rect">
            <a:avLst/>
          </a:prstGeom>
          <a:blipFill rotWithShape="1">
            <a:blip r:embed="rId8">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2" name="Google Shape;982;p96"/>
          <p:cNvSpPr/>
          <p:nvPr/>
        </p:nvSpPr>
        <p:spPr>
          <a:xfrm>
            <a:off x="9784440" y="1700280"/>
            <a:ext cx="2206080" cy="3030480"/>
          </a:xfrm>
          <a:prstGeom prst="rect">
            <a:avLst/>
          </a:prstGeom>
          <a:blipFill rotWithShape="1">
            <a:blip r:embed="rId9">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3" name="Google Shape;983;p96"/>
          <p:cNvSpPr/>
          <p:nvPr/>
        </p:nvSpPr>
        <p:spPr>
          <a:xfrm>
            <a:off x="4236480" y="4730760"/>
            <a:ext cx="3455640" cy="1947960"/>
          </a:xfrm>
          <a:prstGeom prst="rect">
            <a:avLst/>
          </a:prstGeom>
          <a:blipFill rotWithShape="1">
            <a:blip r:embed="rId10">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4" name="Google Shape;984;p96"/>
          <p:cNvSpPr/>
          <p:nvPr/>
        </p:nvSpPr>
        <p:spPr>
          <a:xfrm>
            <a:off x="45725" y="20525"/>
            <a:ext cx="11100000" cy="641100"/>
          </a:xfrm>
          <a:prstGeom prst="rect">
            <a:avLst/>
          </a:prstGeom>
          <a:noFill/>
          <a:ln>
            <a:noFill/>
          </a:ln>
        </p:spPr>
        <p:txBody>
          <a:bodyPr anchorCtr="0" anchor="t" bIns="0" lIns="0" spcFirstLastPara="1" rIns="0" wrap="square" tIns="13300">
            <a:noAutofit/>
          </a:bodyPr>
          <a:lstStyle/>
          <a:p>
            <a:pPr indent="0" lvl="0" marL="12600" marR="0" rtl="0" algn="ctr">
              <a:lnSpc>
                <a:spcPct val="100000"/>
              </a:lnSpc>
              <a:spcBef>
                <a:spcPts val="0"/>
              </a:spcBef>
              <a:spcAft>
                <a:spcPts val="0"/>
              </a:spcAft>
              <a:buNone/>
            </a:pPr>
            <a:r>
              <a:rPr b="0" lang="en-US" sz="3200" strike="noStrike">
                <a:solidFill>
                  <a:srgbClr val="5FCAEE"/>
                </a:solidFill>
                <a:latin typeface="Trebuchet MS"/>
                <a:ea typeface="Trebuchet MS"/>
                <a:cs typeface="Trebuchet MS"/>
                <a:sym typeface="Trebuchet MS"/>
              </a:rPr>
              <a:t>What does a Cyber Security Professional look like?</a:t>
            </a:r>
            <a:endParaRPr b="0" sz="3200" strike="noStrike">
              <a:solidFill>
                <a:srgbClr val="00000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8" name="Shape 988"/>
        <p:cNvGrpSpPr/>
        <p:nvPr/>
      </p:nvGrpSpPr>
      <p:grpSpPr>
        <a:xfrm>
          <a:off x="0" y="0"/>
          <a:ext cx="0" cy="0"/>
          <a:chOff x="0" y="0"/>
          <a:chExt cx="0" cy="0"/>
        </a:xfrm>
      </p:grpSpPr>
      <p:sp>
        <p:nvSpPr>
          <p:cNvPr id="989" name="Google Shape;989;p97"/>
          <p:cNvSpPr/>
          <p:nvPr/>
        </p:nvSpPr>
        <p:spPr>
          <a:xfrm>
            <a:off x="304560" y="631800"/>
            <a:ext cx="1765080" cy="26478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0" name="Google Shape;990;p97"/>
          <p:cNvSpPr/>
          <p:nvPr/>
        </p:nvSpPr>
        <p:spPr>
          <a:xfrm>
            <a:off x="3393720" y="598320"/>
            <a:ext cx="3312720" cy="240516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1" name="Google Shape;991;p97"/>
          <p:cNvSpPr/>
          <p:nvPr/>
        </p:nvSpPr>
        <p:spPr>
          <a:xfrm>
            <a:off x="7585920" y="358920"/>
            <a:ext cx="4068360" cy="2693880"/>
          </a:xfrm>
          <a:prstGeom prst="rect">
            <a:avLst/>
          </a:prstGeom>
          <a:blipFill rotWithShape="1">
            <a:blip r:embed="rId5">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97"/>
          <p:cNvSpPr/>
          <p:nvPr/>
        </p:nvSpPr>
        <p:spPr>
          <a:xfrm>
            <a:off x="709200" y="4149720"/>
            <a:ext cx="2990520" cy="2173320"/>
          </a:xfrm>
          <a:prstGeom prst="rect">
            <a:avLst/>
          </a:prstGeom>
          <a:blipFill rotWithShape="1">
            <a:blip r:embed="rId6">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97"/>
          <p:cNvSpPr/>
          <p:nvPr/>
        </p:nvSpPr>
        <p:spPr>
          <a:xfrm>
            <a:off x="4577760" y="3344760"/>
            <a:ext cx="2322000" cy="2836800"/>
          </a:xfrm>
          <a:prstGeom prst="rect">
            <a:avLst/>
          </a:prstGeom>
          <a:blipFill rotWithShape="1">
            <a:blip r:embed="rId7">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97"/>
          <p:cNvSpPr/>
          <p:nvPr/>
        </p:nvSpPr>
        <p:spPr>
          <a:xfrm>
            <a:off x="7463880" y="3451320"/>
            <a:ext cx="4107960" cy="2565360"/>
          </a:xfrm>
          <a:prstGeom prst="rect">
            <a:avLst/>
          </a:prstGeom>
          <a:blipFill rotWithShape="1">
            <a:blip r:embed="rId8">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5" name="Google Shape;995;p97"/>
          <p:cNvSpPr/>
          <p:nvPr/>
        </p:nvSpPr>
        <p:spPr>
          <a:xfrm>
            <a:off x="223560" y="3473280"/>
            <a:ext cx="3747600" cy="226800"/>
          </a:xfrm>
          <a:prstGeom prst="rect">
            <a:avLst/>
          </a:prstGeom>
          <a:noFill/>
          <a:ln>
            <a:noFill/>
          </a:ln>
        </p:spPr>
        <p:txBody>
          <a:bodyPr anchorCtr="0" anchor="t" bIns="0" lIns="0" spcFirstLastPara="1" rIns="0" wrap="square" tIns="13300">
            <a:spAutoFit/>
          </a:bodyPr>
          <a:lstStyle/>
          <a:p>
            <a:pPr indent="0" lvl="0" marL="12600" marR="0" rtl="0" algn="l">
              <a:lnSpc>
                <a:spcPct val="100000"/>
              </a:lnSpc>
              <a:spcBef>
                <a:spcPts val="0"/>
              </a:spcBef>
              <a:spcAft>
                <a:spcPts val="0"/>
              </a:spcAft>
              <a:buNone/>
            </a:pPr>
            <a:r>
              <a:rPr b="0" lang="en-US" sz="1400" strike="noStrike">
                <a:solidFill>
                  <a:srgbClr val="000000"/>
                </a:solidFill>
                <a:latin typeface="Trebuchet MS"/>
                <a:ea typeface="Trebuchet MS"/>
                <a:cs typeface="Trebuchet MS"/>
                <a:sym typeface="Trebuchet MS"/>
              </a:rPr>
              <a:t>Eugene Kaspersky, CEO Kaspersky Labs, £1.1bn</a:t>
            </a:r>
            <a:endParaRPr b="0" sz="1400" strike="noStrike">
              <a:solidFill>
                <a:srgbClr val="000000"/>
              </a:solidFill>
              <a:latin typeface="Arial"/>
              <a:ea typeface="Arial"/>
              <a:cs typeface="Arial"/>
              <a:sym typeface="Arial"/>
            </a:endParaRPr>
          </a:p>
        </p:txBody>
      </p:sp>
      <p:sp>
        <p:nvSpPr>
          <p:cNvPr id="996" name="Google Shape;996;p97"/>
          <p:cNvSpPr/>
          <p:nvPr/>
        </p:nvSpPr>
        <p:spPr>
          <a:xfrm>
            <a:off x="453600" y="6442200"/>
            <a:ext cx="1878120" cy="22608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1400" strike="noStrike">
                <a:solidFill>
                  <a:srgbClr val="000000"/>
                </a:solidFill>
                <a:latin typeface="Trebuchet MS"/>
                <a:ea typeface="Trebuchet MS"/>
                <a:cs typeface="Trebuchet MS"/>
                <a:sym typeface="Trebuchet MS"/>
              </a:rPr>
              <a:t>James Lyne, CTO, SANS</a:t>
            </a:r>
            <a:endParaRPr b="0" sz="1400" strike="noStrike">
              <a:solidFill>
                <a:srgbClr val="000000"/>
              </a:solidFill>
              <a:latin typeface="Arial"/>
              <a:ea typeface="Arial"/>
              <a:cs typeface="Arial"/>
              <a:sym typeface="Arial"/>
            </a:endParaRPr>
          </a:p>
        </p:txBody>
      </p:sp>
      <p:sp>
        <p:nvSpPr>
          <p:cNvPr id="997" name="Google Shape;997;p97"/>
          <p:cNvSpPr/>
          <p:nvPr/>
        </p:nvSpPr>
        <p:spPr>
          <a:xfrm>
            <a:off x="3890526" y="3019325"/>
            <a:ext cx="2990400" cy="226800"/>
          </a:xfrm>
          <a:prstGeom prst="rect">
            <a:avLst/>
          </a:prstGeom>
          <a:noFill/>
          <a:ln>
            <a:noFill/>
          </a:ln>
        </p:spPr>
        <p:txBody>
          <a:bodyPr anchorCtr="0" anchor="t" bIns="0" lIns="0" spcFirstLastPara="1" rIns="0" wrap="square" tIns="13300">
            <a:spAutoFit/>
          </a:bodyPr>
          <a:lstStyle/>
          <a:p>
            <a:pPr indent="0" lvl="0" marL="12600" marR="0" rtl="0" algn="l">
              <a:lnSpc>
                <a:spcPct val="100000"/>
              </a:lnSpc>
              <a:spcBef>
                <a:spcPts val="0"/>
              </a:spcBef>
              <a:spcAft>
                <a:spcPts val="0"/>
              </a:spcAft>
              <a:buNone/>
            </a:pPr>
            <a:r>
              <a:rPr b="0" lang="en-US" sz="1400" strike="noStrike">
                <a:solidFill>
                  <a:srgbClr val="000000"/>
                </a:solidFill>
                <a:latin typeface="Trebuchet MS"/>
                <a:ea typeface="Trebuchet MS"/>
                <a:cs typeface="Trebuchet MS"/>
                <a:sym typeface="Trebuchet MS"/>
              </a:rPr>
              <a:t>David Ulevitch, Founder OpenDNS</a:t>
            </a:r>
            <a:endParaRPr b="0" sz="1400" strike="noStrike">
              <a:solidFill>
                <a:srgbClr val="000000"/>
              </a:solidFill>
              <a:latin typeface="Arial"/>
              <a:ea typeface="Arial"/>
              <a:cs typeface="Arial"/>
              <a:sym typeface="Arial"/>
            </a:endParaRPr>
          </a:p>
        </p:txBody>
      </p:sp>
      <p:sp>
        <p:nvSpPr>
          <p:cNvPr id="998" name="Google Shape;998;p97"/>
          <p:cNvSpPr/>
          <p:nvPr/>
        </p:nvSpPr>
        <p:spPr>
          <a:xfrm>
            <a:off x="7974720" y="3079800"/>
            <a:ext cx="3763800" cy="226800"/>
          </a:xfrm>
          <a:prstGeom prst="rect">
            <a:avLst/>
          </a:prstGeom>
          <a:noFill/>
          <a:ln>
            <a:noFill/>
          </a:ln>
        </p:spPr>
        <p:txBody>
          <a:bodyPr anchorCtr="0" anchor="t" bIns="0" lIns="0" spcFirstLastPara="1" rIns="0" wrap="square" tIns="13300">
            <a:spAutoFit/>
          </a:bodyPr>
          <a:lstStyle/>
          <a:p>
            <a:pPr indent="0" lvl="0" marL="12600" marR="0" rtl="0" algn="l">
              <a:lnSpc>
                <a:spcPct val="100000"/>
              </a:lnSpc>
              <a:spcBef>
                <a:spcPts val="0"/>
              </a:spcBef>
              <a:spcAft>
                <a:spcPts val="0"/>
              </a:spcAft>
              <a:buNone/>
            </a:pPr>
            <a:r>
              <a:rPr b="0" lang="en-US" sz="1400" strike="noStrike">
                <a:solidFill>
                  <a:srgbClr val="000000"/>
                </a:solidFill>
                <a:latin typeface="Trebuchet MS"/>
                <a:ea typeface="Trebuchet MS"/>
                <a:cs typeface="Trebuchet MS"/>
                <a:sym typeface="Trebuchet MS"/>
              </a:rPr>
              <a:t>Katie Moussouris, Microsoft Bug Bounty creator</a:t>
            </a:r>
            <a:endParaRPr b="0" sz="1400" strike="noStrike">
              <a:solidFill>
                <a:srgbClr val="000000"/>
              </a:solidFill>
              <a:latin typeface="Arial"/>
              <a:ea typeface="Arial"/>
              <a:cs typeface="Arial"/>
              <a:sym typeface="Arial"/>
            </a:endParaRPr>
          </a:p>
        </p:txBody>
      </p:sp>
      <p:sp>
        <p:nvSpPr>
          <p:cNvPr id="999" name="Google Shape;999;p97"/>
          <p:cNvSpPr/>
          <p:nvPr/>
        </p:nvSpPr>
        <p:spPr>
          <a:xfrm>
            <a:off x="4644350" y="6253904"/>
            <a:ext cx="6866700" cy="514500"/>
          </a:xfrm>
          <a:prstGeom prst="rect">
            <a:avLst/>
          </a:prstGeom>
          <a:noFill/>
          <a:ln>
            <a:noFill/>
          </a:ln>
        </p:spPr>
        <p:txBody>
          <a:bodyPr anchorCtr="0" anchor="t" bIns="0" lIns="0" spcFirstLastPara="1" rIns="0" wrap="square" tIns="65875">
            <a:spAutoFit/>
          </a:bodyPr>
          <a:lstStyle/>
          <a:p>
            <a:pPr indent="0" lvl="0" marL="0" marR="0" rtl="0" algn="l">
              <a:lnSpc>
                <a:spcPct val="100000"/>
              </a:lnSpc>
              <a:spcBef>
                <a:spcPts val="0"/>
              </a:spcBef>
              <a:spcAft>
                <a:spcPts val="0"/>
              </a:spcAft>
              <a:buNone/>
            </a:pPr>
            <a:r>
              <a:rPr b="0" lang="en-US" sz="1400" strike="noStrike">
                <a:solidFill>
                  <a:srgbClr val="000000"/>
                </a:solidFill>
                <a:latin typeface="Trebuchet MS"/>
                <a:ea typeface="Trebuchet MS"/>
                <a:cs typeface="Trebuchet MS"/>
                <a:sym typeface="Trebuchet MS"/>
              </a:rPr>
              <a:t>Dr Laura Toogood, MD Digitalis Reputation  Erin Jacobs, CSO at UCB Financial Services</a:t>
            </a:r>
            <a:endParaRPr b="0" sz="1400" strike="noStrike">
              <a:solidFill>
                <a:srgbClr val="000000"/>
              </a:solidFill>
              <a:latin typeface="Arial"/>
              <a:ea typeface="Arial"/>
              <a:cs typeface="Arial"/>
              <a:sym typeface="Arial"/>
            </a:endParaRPr>
          </a:p>
        </p:txBody>
      </p:sp>
      <p:sp>
        <p:nvSpPr>
          <p:cNvPr id="1000" name="Google Shape;1000;p97"/>
          <p:cNvSpPr/>
          <p:nvPr/>
        </p:nvSpPr>
        <p:spPr>
          <a:xfrm>
            <a:off x="382320" y="0"/>
            <a:ext cx="1976400" cy="51444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200" strike="noStrike">
                <a:solidFill>
                  <a:srgbClr val="5FCAEE"/>
                </a:solidFill>
                <a:latin typeface="Trebuchet MS"/>
                <a:ea typeface="Trebuchet MS"/>
                <a:cs typeface="Trebuchet MS"/>
                <a:sym typeface="Trebuchet MS"/>
              </a:rPr>
              <a:t>In reality…</a:t>
            </a:r>
            <a:endParaRPr b="0" sz="3200" strike="noStrike">
              <a:solidFill>
                <a:srgbClr val="000000"/>
              </a:solidFill>
              <a:latin typeface="Arial"/>
              <a:ea typeface="Arial"/>
              <a:cs typeface="Arial"/>
              <a:sym typeface="A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4" name="Shape 1004"/>
        <p:cNvGrpSpPr/>
        <p:nvPr/>
      </p:nvGrpSpPr>
      <p:grpSpPr>
        <a:xfrm>
          <a:off x="0" y="0"/>
          <a:ext cx="0" cy="0"/>
          <a:chOff x="0" y="0"/>
          <a:chExt cx="0" cy="0"/>
        </a:xfrm>
      </p:grpSpPr>
      <p:sp>
        <p:nvSpPr>
          <p:cNvPr id="1005" name="Google Shape;1005;p98"/>
          <p:cNvSpPr/>
          <p:nvPr/>
        </p:nvSpPr>
        <p:spPr>
          <a:xfrm>
            <a:off x="547200" y="295200"/>
            <a:ext cx="6246900" cy="11100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How We Protect Information?</a:t>
            </a:r>
            <a:endParaRPr b="0" sz="3600" strike="noStrike">
              <a:solidFill>
                <a:srgbClr val="000000"/>
              </a:solidFill>
              <a:latin typeface="Arial"/>
              <a:ea typeface="Arial"/>
              <a:cs typeface="Arial"/>
              <a:sym typeface="Arial"/>
            </a:endParaRPr>
          </a:p>
        </p:txBody>
      </p:sp>
      <p:sp>
        <p:nvSpPr>
          <p:cNvPr id="1006" name="Google Shape;1006;p98"/>
          <p:cNvSpPr/>
          <p:nvPr/>
        </p:nvSpPr>
        <p:spPr>
          <a:xfrm>
            <a:off x="3200040" y="2711520"/>
            <a:ext cx="6116040" cy="41464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7" name="Google Shape;1007;p98"/>
          <p:cNvSpPr/>
          <p:nvPr/>
        </p:nvSpPr>
        <p:spPr>
          <a:xfrm>
            <a:off x="793440" y="857160"/>
            <a:ext cx="5403600" cy="4627440"/>
          </a:xfrm>
          <a:prstGeom prst="rect">
            <a:avLst/>
          </a:prstGeom>
          <a:noFill/>
          <a:ln>
            <a:noFill/>
          </a:ln>
        </p:spPr>
        <p:txBody>
          <a:bodyPr anchorCtr="0" anchor="t" bIns="0" lIns="0" spcFirstLastPara="1" rIns="0" wrap="square" tIns="281150">
            <a:spAutoFit/>
          </a:bodyPr>
          <a:lstStyle/>
          <a:p>
            <a:pPr indent="0" lvl="0" marL="12600" marR="0" rtl="0" algn="l">
              <a:lnSpc>
                <a:spcPct val="100000"/>
              </a:lnSpc>
              <a:spcBef>
                <a:spcPts val="0"/>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People</a:t>
            </a:r>
            <a:endParaRPr b="0" sz="3200" strike="noStrike">
              <a:solidFill>
                <a:srgbClr val="000000"/>
              </a:solidFill>
              <a:latin typeface="Arial"/>
              <a:ea typeface="Arial"/>
              <a:cs typeface="Arial"/>
              <a:sym typeface="Arial"/>
            </a:endParaRPr>
          </a:p>
          <a:p>
            <a:pPr indent="0" lvl="0" marL="12600" marR="0" rtl="0" algn="l">
              <a:lnSpc>
                <a:spcPct val="100000"/>
              </a:lnSpc>
              <a:spcBef>
                <a:spcPts val="1100"/>
              </a:spcBef>
              <a:spcAft>
                <a:spcPts val="0"/>
              </a:spcAft>
              <a:buNone/>
            </a:pPr>
            <a:r>
              <a:rPr b="0" lang="en-US" sz="1200" strike="noStrike">
                <a:solidFill>
                  <a:srgbClr val="5FCAEE"/>
                </a:solidFill>
                <a:latin typeface="Arial"/>
                <a:ea typeface="Arial"/>
                <a:cs typeface="Arial"/>
                <a:sym typeface="Arial"/>
              </a:rPr>
              <a:t>	</a:t>
            </a:r>
            <a:r>
              <a:rPr b="0" lang="en-US" sz="1600" strike="noStrike">
                <a:solidFill>
                  <a:srgbClr val="404040"/>
                </a:solidFill>
                <a:latin typeface="Trebuchet MS"/>
                <a:ea typeface="Trebuchet MS"/>
                <a:cs typeface="Trebuchet MS"/>
                <a:sym typeface="Trebuchet MS"/>
              </a:rPr>
              <a:t>Training, education, awareness, repetition</a:t>
            </a:r>
            <a:endParaRPr b="0" sz="1600" strike="noStrike">
              <a:solidFill>
                <a:srgbClr val="000000"/>
              </a:solidFill>
              <a:latin typeface="Arial"/>
              <a:ea typeface="Arial"/>
              <a:cs typeface="Arial"/>
              <a:sym typeface="Arial"/>
            </a:endParaRPr>
          </a:p>
          <a:p>
            <a:pPr indent="0" lvl="0" marL="12600" marR="0" rtl="0" algn="l">
              <a:lnSpc>
                <a:spcPct val="100000"/>
              </a:lnSpc>
              <a:spcBef>
                <a:spcPts val="1001"/>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Process</a:t>
            </a:r>
            <a:endParaRPr b="0" sz="3200" strike="noStrike">
              <a:solidFill>
                <a:srgbClr val="000000"/>
              </a:solidFill>
              <a:latin typeface="Arial"/>
              <a:ea typeface="Arial"/>
              <a:cs typeface="Arial"/>
              <a:sym typeface="Arial"/>
            </a:endParaRPr>
          </a:p>
          <a:p>
            <a:pPr indent="0" lvl="0" marL="12600" marR="0" rtl="0" algn="l">
              <a:lnSpc>
                <a:spcPct val="100000"/>
              </a:lnSpc>
              <a:spcBef>
                <a:spcPts val="1100"/>
              </a:spcBef>
              <a:spcAft>
                <a:spcPts val="0"/>
              </a:spcAft>
              <a:buNone/>
            </a:pPr>
            <a:r>
              <a:rPr b="0" lang="en-US" sz="1200" strike="noStrike">
                <a:solidFill>
                  <a:srgbClr val="5FCAEE"/>
                </a:solidFill>
                <a:latin typeface="Arial"/>
                <a:ea typeface="Arial"/>
                <a:cs typeface="Arial"/>
                <a:sym typeface="Arial"/>
              </a:rPr>
              <a:t>	</a:t>
            </a:r>
            <a:r>
              <a:rPr b="0" lang="en-US" sz="1600" strike="noStrike">
                <a:solidFill>
                  <a:srgbClr val="404040"/>
                </a:solidFill>
                <a:latin typeface="Trebuchet MS"/>
                <a:ea typeface="Trebuchet MS"/>
                <a:cs typeface="Trebuchet MS"/>
                <a:sym typeface="Trebuchet MS"/>
              </a:rPr>
              <a:t>Governance, oversight, policy, reporting</a:t>
            </a:r>
            <a:endParaRPr b="0" sz="1600" strike="noStrike">
              <a:solidFill>
                <a:srgbClr val="000000"/>
              </a:solidFill>
              <a:latin typeface="Arial"/>
              <a:ea typeface="Arial"/>
              <a:cs typeface="Arial"/>
              <a:sym typeface="Arial"/>
            </a:endParaRPr>
          </a:p>
          <a:p>
            <a:pPr indent="0" lvl="0" marL="12600" marR="0" rtl="0" algn="l">
              <a:lnSpc>
                <a:spcPct val="100000"/>
              </a:lnSpc>
              <a:spcBef>
                <a:spcPts val="1001"/>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Technology</a:t>
            </a:r>
            <a:endParaRPr b="0" sz="3200" strike="noStrike">
              <a:solidFill>
                <a:srgbClr val="000000"/>
              </a:solidFill>
              <a:latin typeface="Arial"/>
              <a:ea typeface="Arial"/>
              <a:cs typeface="Arial"/>
              <a:sym typeface="Arial"/>
            </a:endParaRPr>
          </a:p>
          <a:p>
            <a:pPr indent="0" lvl="0" marL="12600" marR="0" rtl="0" algn="l">
              <a:lnSpc>
                <a:spcPct val="100000"/>
              </a:lnSpc>
              <a:spcBef>
                <a:spcPts val="1100"/>
              </a:spcBef>
              <a:spcAft>
                <a:spcPts val="0"/>
              </a:spcAft>
              <a:buNone/>
            </a:pPr>
            <a:r>
              <a:rPr b="0" lang="en-US" sz="1200" strike="noStrike">
                <a:solidFill>
                  <a:srgbClr val="5FCAEE"/>
                </a:solidFill>
                <a:latin typeface="Arial"/>
                <a:ea typeface="Arial"/>
                <a:cs typeface="Arial"/>
                <a:sym typeface="Arial"/>
              </a:rPr>
              <a:t>	</a:t>
            </a:r>
            <a:r>
              <a:rPr b="0" lang="en-US" sz="1600" strike="noStrike">
                <a:solidFill>
                  <a:srgbClr val="404040"/>
                </a:solidFill>
                <a:latin typeface="Trebuchet MS"/>
                <a:ea typeface="Trebuchet MS"/>
                <a:cs typeface="Trebuchet MS"/>
                <a:sym typeface="Trebuchet MS"/>
              </a:rPr>
              <a:t>Firewalls, IDS/ISP, SIEM, anti-malware</a:t>
            </a:r>
            <a:endParaRPr b="0" sz="1600" strike="noStrike">
              <a:solidFill>
                <a:srgbClr val="000000"/>
              </a:solidFill>
              <a:latin typeface="Arial"/>
              <a:ea typeface="Arial"/>
              <a:cs typeface="Arial"/>
              <a:sym typeface="Arial"/>
            </a:endParaRPr>
          </a:p>
          <a:p>
            <a:pPr indent="0" lvl="0" marL="12600" marR="0" rtl="0" algn="l">
              <a:lnSpc>
                <a:spcPct val="100000"/>
              </a:lnSpc>
              <a:spcBef>
                <a:spcPts val="1052"/>
              </a:spcBef>
              <a:spcAft>
                <a:spcPts val="0"/>
              </a:spcAft>
              <a:buNone/>
            </a:pPr>
            <a:r>
              <a:rPr b="0" lang="en-US" sz="1200" strike="noStrike">
                <a:solidFill>
                  <a:srgbClr val="5FCAEE"/>
                </a:solidFill>
                <a:latin typeface="Arial"/>
                <a:ea typeface="Arial"/>
                <a:cs typeface="Arial"/>
                <a:sym typeface="Arial"/>
              </a:rPr>
              <a:t>	</a:t>
            </a:r>
            <a:r>
              <a:rPr b="0" lang="en-US" sz="1600" strike="noStrike">
                <a:solidFill>
                  <a:srgbClr val="404040"/>
                </a:solidFill>
                <a:latin typeface="Trebuchet MS"/>
                <a:ea typeface="Trebuchet MS"/>
                <a:cs typeface="Trebuchet MS"/>
                <a:sym typeface="Trebuchet MS"/>
              </a:rPr>
              <a:t>Strong passwords, Logging/monitoring</a:t>
            </a:r>
            <a:endParaRPr b="0" sz="1600" strike="noStrike">
              <a:solidFill>
                <a:srgbClr val="000000"/>
              </a:solidFill>
              <a:latin typeface="Arial"/>
              <a:ea typeface="Arial"/>
              <a:cs typeface="Arial"/>
              <a:sym typeface="Arial"/>
            </a:endParaRPr>
          </a:p>
          <a:p>
            <a:pPr indent="0" lvl="0" marL="12600" marR="0" rtl="0" algn="l">
              <a:lnSpc>
                <a:spcPct val="100000"/>
              </a:lnSpc>
              <a:spcBef>
                <a:spcPts val="1012"/>
              </a:spcBef>
              <a:spcAft>
                <a:spcPts val="0"/>
              </a:spcAft>
              <a:buNone/>
            </a:pPr>
            <a:r>
              <a:rPr b="0" lang="en-US" sz="2500" strike="noStrike">
                <a:solidFill>
                  <a:srgbClr val="5FCAEE"/>
                </a:solidFill>
                <a:latin typeface="Arial"/>
                <a:ea typeface="Arial"/>
                <a:cs typeface="Arial"/>
                <a:sym typeface="Arial"/>
              </a:rPr>
              <a:t> </a:t>
            </a:r>
            <a:r>
              <a:rPr b="1" lang="en-US" sz="3200" strike="noStrike">
                <a:solidFill>
                  <a:srgbClr val="404040"/>
                </a:solidFill>
                <a:latin typeface="Trebuchet MS"/>
                <a:ea typeface="Trebuchet MS"/>
                <a:cs typeface="Trebuchet MS"/>
                <a:sym typeface="Trebuchet MS"/>
              </a:rPr>
              <a:t>Which is the weakest link?</a:t>
            </a:r>
            <a:endParaRPr b="0" sz="3200" strike="noStrike">
              <a:solidFill>
                <a:srgbClr val="000000"/>
              </a:solidFill>
              <a:latin typeface="Arial"/>
              <a:ea typeface="Arial"/>
              <a:cs typeface="Arial"/>
              <a:sym typeface="Arial"/>
            </a:endParaRPr>
          </a:p>
        </p:txBody>
      </p:sp>
      <p:sp>
        <p:nvSpPr>
          <p:cNvPr id="1008" name="Google Shape;1008;p98"/>
          <p:cNvSpPr/>
          <p:nvPr/>
        </p:nvSpPr>
        <p:spPr>
          <a:xfrm>
            <a:off x="6460560" y="782640"/>
            <a:ext cx="3236400" cy="323676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2" name="Shape 1012"/>
        <p:cNvGrpSpPr/>
        <p:nvPr/>
      </p:nvGrpSpPr>
      <p:grpSpPr>
        <a:xfrm>
          <a:off x="0" y="0"/>
          <a:ext cx="0" cy="0"/>
          <a:chOff x="0" y="0"/>
          <a:chExt cx="0" cy="0"/>
        </a:xfrm>
      </p:grpSpPr>
      <p:sp>
        <p:nvSpPr>
          <p:cNvPr id="1013" name="Google Shape;1013;p99"/>
          <p:cNvSpPr/>
          <p:nvPr/>
        </p:nvSpPr>
        <p:spPr>
          <a:xfrm>
            <a:off x="471252" y="176050"/>
            <a:ext cx="7933200" cy="11100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Social Engineering Best Practices</a:t>
            </a:r>
            <a:endParaRPr b="0" sz="3600" strike="noStrike">
              <a:solidFill>
                <a:srgbClr val="000000"/>
              </a:solidFill>
              <a:latin typeface="Arial"/>
              <a:ea typeface="Arial"/>
              <a:cs typeface="Arial"/>
              <a:sym typeface="Arial"/>
            </a:endParaRPr>
          </a:p>
        </p:txBody>
      </p:sp>
      <p:sp>
        <p:nvSpPr>
          <p:cNvPr id="1014" name="Google Shape;1014;p99"/>
          <p:cNvSpPr/>
          <p:nvPr/>
        </p:nvSpPr>
        <p:spPr>
          <a:xfrm>
            <a:off x="471240" y="1143000"/>
            <a:ext cx="5712840" cy="4476600"/>
          </a:xfrm>
          <a:prstGeom prst="rect">
            <a:avLst/>
          </a:prstGeom>
          <a:noFill/>
          <a:ln>
            <a:noFill/>
          </a:ln>
        </p:spPr>
        <p:txBody>
          <a:bodyPr anchorCtr="0" anchor="t" bIns="0" lIns="0" spcFirstLastPara="1" rIns="0" wrap="square" tIns="64075">
            <a:spAutoFit/>
          </a:bodyPr>
          <a:lstStyle/>
          <a:p>
            <a:pPr indent="0" lvl="0" marL="12600" marR="0" rtl="0" algn="l">
              <a:lnSpc>
                <a:spcPct val="100000"/>
              </a:lnSpc>
              <a:spcBef>
                <a:spcPts val="0"/>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USE YOUR </a:t>
            </a:r>
            <a:r>
              <a:rPr b="1" lang="en-US" sz="2500" strike="noStrike">
                <a:solidFill>
                  <a:srgbClr val="C00000"/>
                </a:solidFill>
                <a:latin typeface="Trebuchet MS"/>
                <a:ea typeface="Trebuchet MS"/>
                <a:cs typeface="Trebuchet MS"/>
                <a:sym typeface="Trebuchet MS"/>
              </a:rPr>
              <a:t>SECURITY SPIDER SENSE</a:t>
            </a:r>
            <a:r>
              <a:rPr b="0" lang="en-US" sz="2500" strike="noStrike">
                <a:solidFill>
                  <a:srgbClr val="404040"/>
                </a:solidFill>
                <a:latin typeface="Trebuchet MS"/>
                <a:ea typeface="Trebuchet MS"/>
                <a:cs typeface="Trebuchet MS"/>
                <a:sym typeface="Trebuchet MS"/>
              </a:rPr>
              <a:t>!</a:t>
            </a:r>
            <a:endParaRPr b="0" sz="2500" strike="noStrike">
              <a:solidFill>
                <a:srgbClr val="000000"/>
              </a:solidFill>
              <a:latin typeface="Arial"/>
              <a:ea typeface="Arial"/>
              <a:cs typeface="Arial"/>
              <a:sym typeface="Arial"/>
            </a:endParaRPr>
          </a:p>
          <a:p>
            <a:pPr indent="0" lvl="0" marL="12600" marR="0" rtl="0" algn="l">
              <a:lnSpc>
                <a:spcPct val="95920"/>
              </a:lnSpc>
              <a:spcBef>
                <a:spcPts val="1038"/>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ALWAYS validate requests for  information if you’re not  </a:t>
            </a:r>
            <a:r>
              <a:rPr b="1" lang="en-US" sz="2500" strike="noStrike">
                <a:solidFill>
                  <a:srgbClr val="001F5F"/>
                </a:solidFill>
                <a:latin typeface="Trebuchet MS"/>
                <a:ea typeface="Trebuchet MS"/>
                <a:cs typeface="Trebuchet MS"/>
                <a:sym typeface="Trebuchet MS"/>
              </a:rPr>
              <a:t>100000% </a:t>
            </a:r>
            <a:r>
              <a:rPr b="0" lang="en-US" sz="2500" strike="noStrike">
                <a:solidFill>
                  <a:srgbClr val="404040"/>
                </a:solidFill>
                <a:latin typeface="Trebuchet MS"/>
                <a:ea typeface="Trebuchet MS"/>
                <a:cs typeface="Trebuchet MS"/>
                <a:sym typeface="Trebuchet MS"/>
              </a:rPr>
              <a:t>sure</a:t>
            </a:r>
            <a:endParaRPr b="0" sz="2500" strike="noStrike">
              <a:solidFill>
                <a:srgbClr val="000000"/>
              </a:solidFill>
              <a:latin typeface="Arial"/>
              <a:ea typeface="Arial"/>
              <a:cs typeface="Arial"/>
              <a:sym typeface="Arial"/>
            </a:endParaRPr>
          </a:p>
          <a:p>
            <a:pPr indent="0" lvl="0" marL="12600" marR="0" rtl="0" algn="l">
              <a:lnSpc>
                <a:spcPct val="100000"/>
              </a:lnSpc>
              <a:spcBef>
                <a:spcPts val="550"/>
              </a:spcBef>
              <a:spcAft>
                <a:spcPts val="0"/>
              </a:spcAft>
              <a:buNone/>
            </a:pPr>
            <a:r>
              <a:rPr b="0" lang="en-US" sz="1700" strike="noStrike">
                <a:solidFill>
                  <a:srgbClr val="5FCAEE"/>
                </a:solidFill>
                <a:latin typeface="Arial"/>
                <a:ea typeface="Arial"/>
                <a:cs typeface="Arial"/>
                <a:sym typeface="Arial"/>
              </a:rPr>
              <a:t> </a:t>
            </a:r>
            <a:r>
              <a:rPr b="0" lang="en-US" sz="2200" strike="noStrike">
                <a:solidFill>
                  <a:srgbClr val="404040"/>
                </a:solidFill>
                <a:latin typeface="Trebuchet MS"/>
                <a:ea typeface="Trebuchet MS"/>
                <a:cs typeface="Trebuchet MS"/>
                <a:sym typeface="Trebuchet MS"/>
              </a:rPr>
              <a:t>Call a number YOU know</a:t>
            </a:r>
            <a:endParaRPr b="0" sz="2200" strike="noStrike">
              <a:solidFill>
                <a:srgbClr val="000000"/>
              </a:solidFill>
              <a:latin typeface="Arial"/>
              <a:ea typeface="Arial"/>
              <a:cs typeface="Arial"/>
              <a:sym typeface="Arial"/>
            </a:endParaRPr>
          </a:p>
          <a:p>
            <a:pPr indent="0" lvl="0" marL="12600" marR="0" rtl="0" algn="l">
              <a:lnSpc>
                <a:spcPct val="100000"/>
              </a:lnSpc>
              <a:spcBef>
                <a:spcPts val="514"/>
              </a:spcBef>
              <a:spcAft>
                <a:spcPts val="0"/>
              </a:spcAft>
              <a:buNone/>
            </a:pPr>
            <a:r>
              <a:rPr b="0" lang="en-US" sz="1700" strike="noStrike">
                <a:solidFill>
                  <a:srgbClr val="5FCAEE"/>
                </a:solidFill>
                <a:latin typeface="Arial"/>
                <a:ea typeface="Arial"/>
                <a:cs typeface="Arial"/>
                <a:sym typeface="Arial"/>
              </a:rPr>
              <a:t> </a:t>
            </a:r>
            <a:r>
              <a:rPr b="0" lang="en-US" sz="2200" strike="noStrike">
                <a:solidFill>
                  <a:srgbClr val="404040"/>
                </a:solidFill>
                <a:latin typeface="Trebuchet MS"/>
                <a:ea typeface="Trebuchet MS"/>
                <a:cs typeface="Trebuchet MS"/>
                <a:sym typeface="Trebuchet MS"/>
              </a:rPr>
              <a:t>Google it…</a:t>
            </a:r>
            <a:endParaRPr b="0" sz="2200" strike="noStrike">
              <a:solidFill>
                <a:srgbClr val="000000"/>
              </a:solidFill>
              <a:latin typeface="Arial"/>
              <a:ea typeface="Arial"/>
              <a:cs typeface="Arial"/>
              <a:sym typeface="Arial"/>
            </a:endParaRPr>
          </a:p>
          <a:p>
            <a:pPr indent="0" lvl="0" marL="1260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1" lang="en-US" sz="2500" strike="noStrike">
                <a:solidFill>
                  <a:srgbClr val="404040"/>
                </a:solidFill>
                <a:latin typeface="Trebuchet MS"/>
                <a:ea typeface="Trebuchet MS"/>
                <a:cs typeface="Trebuchet MS"/>
                <a:sym typeface="Trebuchet MS"/>
              </a:rPr>
              <a:t>ALWAYS ASK QUESTIONS!</a:t>
            </a:r>
            <a:endParaRPr b="0" sz="2500" strike="noStrike">
              <a:solidFill>
                <a:srgbClr val="000000"/>
              </a:solidFill>
              <a:latin typeface="Arial"/>
              <a:ea typeface="Arial"/>
              <a:cs typeface="Arial"/>
              <a:sym typeface="Arial"/>
            </a:endParaRPr>
          </a:p>
          <a:p>
            <a:pPr indent="0" lvl="0" marL="12600" marR="0" rtl="0" algn="l">
              <a:lnSpc>
                <a:spcPct val="100000"/>
              </a:lnSpc>
              <a:spcBef>
                <a:spcPts val="539"/>
              </a:spcBef>
              <a:spcAft>
                <a:spcPts val="0"/>
              </a:spcAft>
              <a:buNone/>
            </a:pPr>
            <a:r>
              <a:rPr b="0" lang="en-US" sz="1700" strike="noStrike">
                <a:solidFill>
                  <a:srgbClr val="5FCAEE"/>
                </a:solidFill>
                <a:latin typeface="Arial"/>
                <a:ea typeface="Arial"/>
                <a:cs typeface="Arial"/>
                <a:sym typeface="Arial"/>
              </a:rPr>
              <a:t> </a:t>
            </a:r>
            <a:r>
              <a:rPr b="0" lang="en-US" sz="2200" strike="noStrike">
                <a:solidFill>
                  <a:srgbClr val="404040"/>
                </a:solidFill>
                <a:latin typeface="Trebuchet MS"/>
                <a:ea typeface="Trebuchet MS"/>
                <a:cs typeface="Trebuchet MS"/>
                <a:sym typeface="Trebuchet MS"/>
              </a:rPr>
              <a:t>Is this who I think it is FOR SURE?</a:t>
            </a:r>
            <a:endParaRPr b="0" sz="2200" strike="noStrike">
              <a:solidFill>
                <a:srgbClr val="000000"/>
              </a:solidFill>
              <a:latin typeface="Arial"/>
              <a:ea typeface="Arial"/>
              <a:cs typeface="Arial"/>
              <a:sym typeface="Arial"/>
            </a:endParaRPr>
          </a:p>
          <a:p>
            <a:pPr indent="0" lvl="0" marL="12600" marR="0" rtl="0" algn="l">
              <a:lnSpc>
                <a:spcPct val="80000"/>
              </a:lnSpc>
              <a:spcBef>
                <a:spcPts val="1052"/>
              </a:spcBef>
              <a:spcAft>
                <a:spcPts val="0"/>
              </a:spcAft>
              <a:buNone/>
            </a:pPr>
            <a:r>
              <a:rPr b="0" lang="en-US" sz="1700" strike="noStrike">
                <a:solidFill>
                  <a:srgbClr val="5FCAEE"/>
                </a:solidFill>
                <a:latin typeface="Arial"/>
                <a:ea typeface="Arial"/>
                <a:cs typeface="Arial"/>
                <a:sym typeface="Arial"/>
              </a:rPr>
              <a:t> </a:t>
            </a:r>
            <a:r>
              <a:rPr b="0" lang="en-US" sz="2200" strike="noStrike">
                <a:solidFill>
                  <a:srgbClr val="404040"/>
                </a:solidFill>
                <a:latin typeface="Trebuchet MS"/>
                <a:ea typeface="Trebuchet MS"/>
                <a:cs typeface="Trebuchet MS"/>
                <a:sym typeface="Trebuchet MS"/>
              </a:rPr>
              <a:t>Did someone mention this to me  personally, or was it discussed at a  staff meeting?</a:t>
            </a:r>
            <a:endParaRPr b="0" sz="2200" strike="noStrike">
              <a:solidFill>
                <a:srgbClr val="000000"/>
              </a:solidFill>
              <a:latin typeface="Arial"/>
              <a:ea typeface="Arial"/>
              <a:cs typeface="Arial"/>
              <a:sym typeface="Arial"/>
            </a:endParaRPr>
          </a:p>
          <a:p>
            <a:pPr indent="0" lvl="0" marL="12600" marR="0" rtl="0" algn="l">
              <a:lnSpc>
                <a:spcPct val="100000"/>
              </a:lnSpc>
              <a:spcBef>
                <a:spcPts val="525"/>
              </a:spcBef>
              <a:spcAft>
                <a:spcPts val="0"/>
              </a:spcAft>
              <a:buNone/>
            </a:pPr>
            <a:r>
              <a:rPr b="0" lang="en-US" sz="1700" strike="noStrike">
                <a:solidFill>
                  <a:srgbClr val="5FCAEE"/>
                </a:solidFill>
                <a:latin typeface="Arial"/>
                <a:ea typeface="Arial"/>
                <a:cs typeface="Arial"/>
                <a:sym typeface="Arial"/>
              </a:rPr>
              <a:t> </a:t>
            </a:r>
            <a:r>
              <a:rPr b="0" lang="en-US" sz="2200" strike="noStrike">
                <a:solidFill>
                  <a:srgbClr val="404040"/>
                </a:solidFill>
                <a:latin typeface="Trebuchet MS"/>
                <a:ea typeface="Trebuchet MS"/>
                <a:cs typeface="Trebuchet MS"/>
                <a:sym typeface="Trebuchet MS"/>
              </a:rPr>
              <a:t>Is this the FIRST I’m hearing about this?</a:t>
            </a:r>
            <a:endParaRPr b="0" sz="2200" strike="noStrike">
              <a:solidFill>
                <a:srgbClr val="000000"/>
              </a:solidFill>
              <a:latin typeface="Arial"/>
              <a:ea typeface="Arial"/>
              <a:cs typeface="Arial"/>
              <a:sym typeface="Arial"/>
            </a:endParaRPr>
          </a:p>
        </p:txBody>
      </p:sp>
      <p:grpSp>
        <p:nvGrpSpPr>
          <p:cNvPr id="1015" name="Google Shape;1015;p99"/>
          <p:cNvGrpSpPr/>
          <p:nvPr/>
        </p:nvGrpSpPr>
        <p:grpSpPr>
          <a:xfrm>
            <a:off x="6212880" y="1154160"/>
            <a:ext cx="3201480" cy="5060880"/>
            <a:chOff x="6212880" y="1154160"/>
            <a:chExt cx="3201480" cy="5060880"/>
          </a:xfrm>
        </p:grpSpPr>
        <p:sp>
          <p:nvSpPr>
            <p:cNvPr id="1016" name="Google Shape;1016;p99"/>
            <p:cNvSpPr/>
            <p:nvPr/>
          </p:nvSpPr>
          <p:spPr>
            <a:xfrm>
              <a:off x="6212880" y="1154160"/>
              <a:ext cx="3201480" cy="50608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99"/>
            <p:cNvSpPr/>
            <p:nvPr/>
          </p:nvSpPr>
          <p:spPr>
            <a:xfrm>
              <a:off x="7525440" y="1725480"/>
              <a:ext cx="330480" cy="372456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4" name="Shape 314"/>
        <p:cNvGrpSpPr/>
        <p:nvPr/>
      </p:nvGrpSpPr>
      <p:grpSpPr>
        <a:xfrm>
          <a:off x="0" y="0"/>
          <a:ext cx="0" cy="0"/>
          <a:chOff x="0" y="0"/>
          <a:chExt cx="0" cy="0"/>
        </a:xfrm>
      </p:grpSpPr>
      <p:sp>
        <p:nvSpPr>
          <p:cNvPr id="315" name="Google Shape;315;p8"/>
          <p:cNvSpPr/>
          <p:nvPr/>
        </p:nvSpPr>
        <p:spPr>
          <a:xfrm>
            <a:off x="444256" y="19075"/>
            <a:ext cx="76722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Cyber Security	is Safety</a:t>
            </a:r>
            <a:endParaRPr b="0" sz="3600" strike="noStrike">
              <a:solidFill>
                <a:srgbClr val="000000"/>
              </a:solidFill>
              <a:latin typeface="Calibri"/>
              <a:ea typeface="Calibri"/>
              <a:cs typeface="Calibri"/>
              <a:sym typeface="Calibri"/>
            </a:endParaRPr>
          </a:p>
        </p:txBody>
      </p:sp>
      <p:sp>
        <p:nvSpPr>
          <p:cNvPr id="316" name="Google Shape;316;p8"/>
          <p:cNvSpPr/>
          <p:nvPr/>
        </p:nvSpPr>
        <p:spPr>
          <a:xfrm>
            <a:off x="502920" y="1160640"/>
            <a:ext cx="8890920" cy="1811160"/>
          </a:xfrm>
          <a:prstGeom prst="rect">
            <a:avLst/>
          </a:prstGeom>
          <a:noFill/>
          <a:ln>
            <a:noFill/>
          </a:ln>
        </p:spPr>
        <p:txBody>
          <a:bodyPr anchorCtr="0" anchor="t" bIns="0" lIns="0" spcFirstLastPara="1" rIns="0" wrap="square" tIns="12225">
            <a:spAutoFit/>
          </a:bodyPr>
          <a:lstStyle/>
          <a:p>
            <a:pPr indent="-228600" lvl="0" marL="241200" marR="0" rtl="0" algn="l">
              <a:lnSpc>
                <a:spcPct val="100000"/>
              </a:lnSpc>
              <a:spcBef>
                <a:spcPts val="0"/>
              </a:spcBef>
              <a:spcAft>
                <a:spcPts val="0"/>
              </a:spcAft>
              <a:buClr>
                <a:srgbClr val="5FCAEE"/>
              </a:buClr>
              <a:buSzPts val="2800"/>
              <a:buFont typeface="Arial"/>
              <a:buChar char="•"/>
            </a:pPr>
            <a:r>
              <a:rPr b="0" lang="en-US" sz="2800" strike="noStrike">
                <a:solidFill>
                  <a:srgbClr val="000000"/>
                </a:solidFill>
                <a:latin typeface="Calibri"/>
                <a:ea typeface="Calibri"/>
                <a:cs typeface="Calibri"/>
                <a:sym typeface="Calibri"/>
              </a:rPr>
              <a:t>Security:	We must protect our computers and data in the  same way that we secure the doors to our homes.</a:t>
            </a:r>
            <a:endParaRPr b="0" sz="2800" strike="noStrike">
              <a:solidFill>
                <a:srgbClr val="000000"/>
              </a:solidFill>
              <a:latin typeface="Calibri"/>
              <a:ea typeface="Calibri"/>
              <a:cs typeface="Calibri"/>
              <a:sym typeface="Calibri"/>
            </a:endParaRPr>
          </a:p>
          <a:p>
            <a:pPr indent="-228600" lvl="0" marL="241200" marR="0" rtl="0" algn="l">
              <a:lnSpc>
                <a:spcPct val="100000"/>
              </a:lnSpc>
              <a:spcBef>
                <a:spcPts val="726"/>
              </a:spcBef>
              <a:spcAft>
                <a:spcPts val="0"/>
              </a:spcAft>
              <a:buClr>
                <a:srgbClr val="5FCAEE"/>
              </a:buClr>
              <a:buSzPts val="2800"/>
              <a:buFont typeface="Arial"/>
              <a:buChar char="•"/>
            </a:pPr>
            <a:r>
              <a:rPr b="0" lang="en-US" sz="2800" strike="noStrike">
                <a:solidFill>
                  <a:srgbClr val="000000"/>
                </a:solidFill>
                <a:latin typeface="Calibri"/>
                <a:ea typeface="Calibri"/>
                <a:cs typeface="Calibri"/>
                <a:sym typeface="Calibri"/>
              </a:rPr>
              <a:t>Safety:	We must behave in ways that protect us against risks  and threats that come with technology.</a:t>
            </a:r>
            <a:endParaRPr b="0" sz="2800" strike="noStrike">
              <a:solidFill>
                <a:srgbClr val="000000"/>
              </a:solidFill>
              <a:latin typeface="Calibri"/>
              <a:ea typeface="Calibri"/>
              <a:cs typeface="Calibri"/>
              <a:sym typeface="Calibri"/>
            </a:endParaRPr>
          </a:p>
        </p:txBody>
      </p:sp>
      <p:grpSp>
        <p:nvGrpSpPr>
          <p:cNvPr id="317" name="Google Shape;317;p8"/>
          <p:cNvGrpSpPr/>
          <p:nvPr/>
        </p:nvGrpSpPr>
        <p:grpSpPr>
          <a:xfrm>
            <a:off x="3084120" y="3519360"/>
            <a:ext cx="3336480" cy="2837160"/>
            <a:chOff x="3084120" y="3519360"/>
            <a:chExt cx="3336480" cy="2837160"/>
          </a:xfrm>
        </p:grpSpPr>
        <p:sp>
          <p:nvSpPr>
            <p:cNvPr id="318" name="Google Shape;318;p8"/>
            <p:cNvSpPr/>
            <p:nvPr/>
          </p:nvSpPr>
          <p:spPr>
            <a:xfrm>
              <a:off x="3230280" y="3654360"/>
              <a:ext cx="2198160" cy="2557440"/>
            </a:xfrm>
            <a:custGeom>
              <a:rect b="b" l="l" r="r" t="t"/>
              <a:pathLst>
                <a:path extrusionOk="0" h="2560954" w="2202179">
                  <a:moveTo>
                    <a:pt x="217306" y="0"/>
                  </a:moveTo>
                  <a:lnTo>
                    <a:pt x="0" y="299477"/>
                  </a:lnTo>
                  <a:lnTo>
                    <a:pt x="0" y="2230522"/>
                  </a:lnTo>
                  <a:lnTo>
                    <a:pt x="237519" y="2498189"/>
                  </a:lnTo>
                  <a:lnTo>
                    <a:pt x="557607" y="2560478"/>
                  </a:lnTo>
                  <a:lnTo>
                    <a:pt x="2201700" y="2550376"/>
                  </a:lnTo>
                  <a:lnTo>
                    <a:pt x="2201700" y="52174"/>
                  </a:lnTo>
                  <a:lnTo>
                    <a:pt x="217306" y="0"/>
                  </a:lnTo>
                  <a:close/>
                </a:path>
              </a:pathLst>
            </a:custGeom>
            <a:solidFill>
              <a:srgbClr val="18A2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19" name="Google Shape;319;p8"/>
            <p:cNvSpPr/>
            <p:nvPr/>
          </p:nvSpPr>
          <p:spPr>
            <a:xfrm>
              <a:off x="5307840" y="3656160"/>
              <a:ext cx="954000" cy="2511360"/>
            </a:xfrm>
            <a:custGeom>
              <a:rect b="b" l="l" r="r" t="t"/>
              <a:pathLst>
                <a:path extrusionOk="0" h="2515235" w="956945">
                  <a:moveTo>
                    <a:pt x="636812" y="0"/>
                  </a:moveTo>
                  <a:lnTo>
                    <a:pt x="0" y="0"/>
                  </a:lnTo>
                  <a:lnTo>
                    <a:pt x="0" y="2515070"/>
                  </a:lnTo>
                  <a:lnTo>
                    <a:pt x="633306" y="2515070"/>
                  </a:lnTo>
                  <a:lnTo>
                    <a:pt x="941758" y="2355133"/>
                  </a:lnTo>
                  <a:lnTo>
                    <a:pt x="956947" y="319832"/>
                  </a:lnTo>
                  <a:lnTo>
                    <a:pt x="636812" y="0"/>
                  </a:lnTo>
                  <a:close/>
                </a:path>
              </a:pathLst>
            </a:custGeom>
            <a:solidFill>
              <a:srgbClr val="000000"/>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20" name="Google Shape;320;p8"/>
            <p:cNvSpPr/>
            <p:nvPr/>
          </p:nvSpPr>
          <p:spPr>
            <a:xfrm>
              <a:off x="3084120" y="3519360"/>
              <a:ext cx="3336480" cy="28371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gr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1" name="Shape 1021"/>
        <p:cNvGrpSpPr/>
        <p:nvPr/>
      </p:nvGrpSpPr>
      <p:grpSpPr>
        <a:xfrm>
          <a:off x="0" y="0"/>
          <a:ext cx="0" cy="0"/>
          <a:chOff x="0" y="0"/>
          <a:chExt cx="0" cy="0"/>
        </a:xfrm>
      </p:grpSpPr>
      <p:sp>
        <p:nvSpPr>
          <p:cNvPr id="1022" name="Google Shape;1022;p100"/>
          <p:cNvSpPr/>
          <p:nvPr/>
        </p:nvSpPr>
        <p:spPr>
          <a:xfrm>
            <a:off x="269658" y="19075"/>
            <a:ext cx="34740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Summary</a:t>
            </a:r>
            <a:endParaRPr b="0" sz="3600" strike="noStrike">
              <a:solidFill>
                <a:srgbClr val="000000"/>
              </a:solidFill>
              <a:latin typeface="Arial"/>
              <a:ea typeface="Arial"/>
              <a:cs typeface="Arial"/>
              <a:sym typeface="Arial"/>
            </a:endParaRPr>
          </a:p>
        </p:txBody>
      </p:sp>
      <p:sp>
        <p:nvSpPr>
          <p:cNvPr id="1023" name="Google Shape;1023;p100"/>
          <p:cNvSpPr/>
          <p:nvPr/>
        </p:nvSpPr>
        <p:spPr>
          <a:xfrm>
            <a:off x="5995440" y="880920"/>
            <a:ext cx="4061880" cy="5081400"/>
          </a:xfrm>
          <a:prstGeom prst="rect">
            <a:avLst/>
          </a:prstGeom>
          <a:noFill/>
          <a:ln>
            <a:noFill/>
          </a:ln>
        </p:spPr>
        <p:txBody>
          <a:bodyPr anchorCtr="0" anchor="t" bIns="0" lIns="0" spcFirstLastPara="1" rIns="0" wrap="square" tIns="53275">
            <a:spAutoFit/>
          </a:bodyPr>
          <a:lstStyle/>
          <a:p>
            <a:pPr indent="-228600" lvl="0" marL="241200" marR="0" rtl="0" algn="l">
              <a:lnSpc>
                <a:spcPct val="107608"/>
              </a:lnSpc>
              <a:spcBef>
                <a:spcPts val="0"/>
              </a:spcBef>
              <a:spcAft>
                <a:spcPts val="0"/>
              </a:spcAft>
              <a:buClr>
                <a:srgbClr val="5FCAEE"/>
              </a:buClr>
              <a:buSzPts val="2300"/>
              <a:buFont typeface="Arial"/>
              <a:buChar char="•"/>
            </a:pPr>
            <a:r>
              <a:rPr b="0" lang="en-US" sz="2300" strike="noStrike">
                <a:solidFill>
                  <a:srgbClr val="000000"/>
                </a:solidFill>
                <a:latin typeface="Calibri"/>
                <a:ea typeface="Calibri"/>
                <a:cs typeface="Calibri"/>
                <a:sym typeface="Calibri"/>
              </a:rPr>
              <a:t>Cybersecurity will require a  significant workforce with  deep domain knowledge.</a:t>
            </a:r>
            <a:endParaRPr b="0" sz="2300" strike="noStrike">
              <a:solidFill>
                <a:srgbClr val="000000"/>
              </a:solidFill>
              <a:latin typeface="Arial"/>
              <a:ea typeface="Arial"/>
              <a:cs typeface="Arial"/>
              <a:sym typeface="Arial"/>
            </a:endParaRPr>
          </a:p>
          <a:p>
            <a:pPr indent="-228600" lvl="0" marL="241200" marR="0" rtl="0" algn="l">
              <a:lnSpc>
                <a:spcPct val="90000"/>
              </a:lnSpc>
              <a:spcBef>
                <a:spcPts val="576"/>
              </a:spcBef>
              <a:spcAft>
                <a:spcPts val="0"/>
              </a:spcAft>
              <a:buClr>
                <a:srgbClr val="5FCAEE"/>
              </a:buClr>
              <a:buSzPts val="2300"/>
              <a:buFont typeface="Arial"/>
              <a:buChar char="•"/>
            </a:pPr>
            <a:r>
              <a:rPr b="0" lang="en-US" sz="2300" strike="noStrike">
                <a:solidFill>
                  <a:srgbClr val="000000"/>
                </a:solidFill>
                <a:latin typeface="Calibri"/>
                <a:ea typeface="Calibri"/>
                <a:cs typeface="Calibri"/>
                <a:sym typeface="Calibri"/>
              </a:rPr>
              <a:t>Almost everything is  hooked up to the internet  in some sort of form.</a:t>
            </a:r>
            <a:endParaRPr b="0" sz="2300" strike="noStrike">
              <a:solidFill>
                <a:srgbClr val="000000"/>
              </a:solidFill>
              <a:latin typeface="Arial"/>
              <a:ea typeface="Arial"/>
              <a:cs typeface="Arial"/>
              <a:sym typeface="Arial"/>
            </a:endParaRPr>
          </a:p>
          <a:p>
            <a:pPr indent="-228600" lvl="0" marL="241200" marR="0" rtl="0" algn="l">
              <a:lnSpc>
                <a:spcPct val="107608"/>
              </a:lnSpc>
              <a:spcBef>
                <a:spcPts val="638"/>
              </a:spcBef>
              <a:spcAft>
                <a:spcPts val="0"/>
              </a:spcAft>
              <a:buClr>
                <a:srgbClr val="5FCAEE"/>
              </a:buClr>
              <a:buSzPts val="2300"/>
              <a:buFont typeface="Arial"/>
              <a:buChar char="•"/>
            </a:pPr>
            <a:r>
              <a:rPr b="0" lang="en-US" sz="2300" strike="noStrike">
                <a:solidFill>
                  <a:srgbClr val="000000"/>
                </a:solidFill>
                <a:latin typeface="Calibri"/>
                <a:ea typeface="Calibri"/>
                <a:cs typeface="Calibri"/>
                <a:sym typeface="Calibri"/>
              </a:rPr>
              <a:t>Recent events have  widened the eyes of many  security experts.</a:t>
            </a:r>
            <a:endParaRPr b="0" sz="2300" strike="noStrike">
              <a:solidFill>
                <a:srgbClr val="000000"/>
              </a:solidFill>
              <a:latin typeface="Arial"/>
              <a:ea typeface="Arial"/>
              <a:cs typeface="Arial"/>
              <a:sym typeface="Arial"/>
            </a:endParaRPr>
          </a:p>
          <a:p>
            <a:pPr indent="-228600" lvl="0" marL="241200" marR="0" rtl="0" algn="l">
              <a:lnSpc>
                <a:spcPct val="107608"/>
              </a:lnSpc>
              <a:spcBef>
                <a:spcPts val="613"/>
              </a:spcBef>
              <a:spcAft>
                <a:spcPts val="0"/>
              </a:spcAft>
              <a:buClr>
                <a:srgbClr val="5FCAEE"/>
              </a:buClr>
              <a:buSzPts val="2300"/>
              <a:buFont typeface="Arial"/>
              <a:buChar char="•"/>
            </a:pPr>
            <a:r>
              <a:rPr b="0" lang="en-US" sz="2300" strike="noStrike">
                <a:solidFill>
                  <a:srgbClr val="000000"/>
                </a:solidFill>
                <a:latin typeface="Calibri"/>
                <a:ea typeface="Calibri"/>
                <a:cs typeface="Calibri"/>
                <a:sym typeface="Calibri"/>
              </a:rPr>
              <a:t>The ability to gain access to  high security organizations,  infrastructures or  mainframes has frightened  many people.</a:t>
            </a:r>
            <a:endParaRPr b="0" sz="2300" strike="noStrike">
              <a:solidFill>
                <a:srgbClr val="000000"/>
              </a:solidFill>
              <a:latin typeface="Arial"/>
              <a:ea typeface="Arial"/>
              <a:cs typeface="Arial"/>
              <a:sym typeface="Arial"/>
            </a:endParaRPr>
          </a:p>
          <a:p>
            <a:pPr indent="-228600" lvl="0" marL="241200" marR="0" rtl="0" algn="l">
              <a:lnSpc>
                <a:spcPct val="107608"/>
              </a:lnSpc>
              <a:spcBef>
                <a:spcPts val="627"/>
              </a:spcBef>
              <a:spcAft>
                <a:spcPts val="0"/>
              </a:spcAft>
              <a:buClr>
                <a:srgbClr val="5FCAEE"/>
              </a:buClr>
              <a:buSzPts val="2300"/>
              <a:buFont typeface="Arial"/>
              <a:buChar char="•"/>
            </a:pPr>
            <a:r>
              <a:rPr b="0" lang="en-US" sz="2300" strike="noStrike">
                <a:solidFill>
                  <a:srgbClr val="000000"/>
                </a:solidFill>
                <a:latin typeface="Calibri"/>
                <a:ea typeface="Calibri"/>
                <a:cs typeface="Calibri"/>
                <a:sym typeface="Calibri"/>
              </a:rPr>
              <a:t>Could one click of the  mouse start World War III?</a:t>
            </a:r>
            <a:endParaRPr b="0" sz="2300" strike="noStrike">
              <a:solidFill>
                <a:srgbClr val="000000"/>
              </a:solidFill>
              <a:latin typeface="Arial"/>
              <a:ea typeface="Arial"/>
              <a:cs typeface="Arial"/>
              <a:sym typeface="Arial"/>
            </a:endParaRPr>
          </a:p>
        </p:txBody>
      </p:sp>
      <p:sp>
        <p:nvSpPr>
          <p:cNvPr id="1024" name="Google Shape;1024;p100"/>
          <p:cNvSpPr/>
          <p:nvPr/>
        </p:nvSpPr>
        <p:spPr>
          <a:xfrm>
            <a:off x="263160" y="907920"/>
            <a:ext cx="5435280" cy="51260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3677f3cb17b_0_154"/>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Bash Script Took Down Wi-Fi</a:t>
            </a:r>
            <a:endParaRPr/>
          </a:p>
        </p:txBody>
      </p:sp>
      <p:sp>
        <p:nvSpPr>
          <p:cNvPr id="1030" name="Google Shape;1030;g3677f3cb17b_0_154"/>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Wrote a Bash script once to test network drops using ping in a loop — but forgot to rate-limit it. It started hammering dozens of IPs and brought down the internal Wi-Fi. That’s how I learned: testing is good, but control is better.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1"/>
          <p:cNvSpPr txBox="1"/>
          <p:nvPr>
            <p:ph idx="4294967295" type="title"/>
          </p:nvPr>
        </p:nvSpPr>
        <p:spPr>
          <a:xfrm>
            <a:off x="838080" y="365040"/>
            <a:ext cx="10514880" cy="843840"/>
          </a:xfrm>
          <a:prstGeom prst="rect">
            <a:avLst/>
          </a:prstGeom>
          <a:solidFill>
            <a:srgbClr val="FFFFFF"/>
          </a:solid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Calibri"/>
              <a:buNone/>
            </a:pPr>
            <a:r>
              <a:rPr b="0" i="0" lang="en-US" sz="4400" u="none" cap="none" strike="noStrike">
                <a:solidFill>
                  <a:srgbClr val="000000"/>
                </a:solidFill>
                <a:latin typeface="Calibri"/>
                <a:ea typeface="Calibri"/>
                <a:cs typeface="Calibri"/>
                <a:sym typeface="Calibri"/>
              </a:rPr>
              <a:t>References</a:t>
            </a:r>
            <a:endParaRPr b="0" i="0" sz="4400" u="none" cap="none" strike="noStrike">
              <a:solidFill>
                <a:srgbClr val="000000"/>
              </a:solidFill>
              <a:latin typeface="Arial"/>
              <a:ea typeface="Arial"/>
              <a:cs typeface="Arial"/>
              <a:sym typeface="Arial"/>
            </a:endParaRPr>
          </a:p>
        </p:txBody>
      </p:sp>
      <p:sp>
        <p:nvSpPr>
          <p:cNvPr id="1036" name="Google Shape;1036;p101"/>
          <p:cNvSpPr txBox="1"/>
          <p:nvPr>
            <p:ph idx="4294967295" type="body"/>
          </p:nvPr>
        </p:nvSpPr>
        <p:spPr>
          <a:xfrm>
            <a:off x="838080" y="1825560"/>
            <a:ext cx="10514880" cy="4350600"/>
          </a:xfrm>
          <a:prstGeom prst="rect">
            <a:avLst/>
          </a:prstGeom>
          <a:solidFill>
            <a:srgbClr val="FFFFFF"/>
          </a:solidFill>
          <a:ln>
            <a:noFill/>
          </a:ln>
        </p:spPr>
        <p:txBody>
          <a:bodyPr anchorCtr="0" anchor="t" bIns="45000" lIns="90000" spcFirstLastPara="1" rIns="90000" wrap="square" tIns="450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sng" cap="none" strike="noStrike">
                <a:solidFill>
                  <a:srgbClr val="0563C1"/>
                </a:solidFill>
                <a:latin typeface="Calibri"/>
                <a:ea typeface="Calibri"/>
                <a:cs typeface="Calibri"/>
                <a:sym typeface="Calibri"/>
                <a:hlinkClick r:id="rId3">
                  <a:extLst>
                    <a:ext uri="{A12FA001-AC4F-418D-AE19-62706E023703}">
                      <ahyp:hlinkClr val="tx"/>
                    </a:ext>
                  </a:extLst>
                </a:hlinkClick>
              </a:rPr>
              <a:t>www.Wikipedia.org</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sng" cap="none" strike="noStrike">
                <a:solidFill>
                  <a:srgbClr val="0563C1"/>
                </a:solidFill>
                <a:latin typeface="Calibri"/>
                <a:ea typeface="Calibri"/>
                <a:cs typeface="Calibri"/>
                <a:sym typeface="Calibri"/>
                <a:hlinkClick r:id="rId4">
                  <a:extLst>
                    <a:ext uri="{A12FA001-AC4F-418D-AE19-62706E023703}">
                      <ahyp:hlinkClr val="tx"/>
                    </a:ext>
                  </a:extLst>
                </a:hlinkClick>
              </a:rPr>
              <a:t>www.avtest.org</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sng" cap="none" strike="noStrike">
                <a:solidFill>
                  <a:srgbClr val="0563C1"/>
                </a:solidFill>
                <a:latin typeface="Calibri"/>
                <a:ea typeface="Calibri"/>
                <a:cs typeface="Calibri"/>
                <a:sym typeface="Calibri"/>
                <a:hlinkClick r:id="rId5">
                  <a:extLst>
                    <a:ext uri="{A12FA001-AC4F-418D-AE19-62706E023703}">
                      <ahyp:hlinkClr val="tx"/>
                    </a:ext>
                  </a:extLst>
                </a:hlinkClick>
              </a:rPr>
              <a:t>www.billmullins.blogspot.com</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sng" cap="none" strike="noStrike">
                <a:solidFill>
                  <a:srgbClr val="0563C1"/>
                </a:solidFill>
                <a:latin typeface="Calibri"/>
                <a:ea typeface="Calibri"/>
                <a:cs typeface="Calibri"/>
                <a:sym typeface="Calibri"/>
                <a:hlinkClick r:id="rId6">
                  <a:extLst>
                    <a:ext uri="{A12FA001-AC4F-418D-AE19-62706E023703}">
                      <ahyp:hlinkClr val="tx"/>
                    </a:ext>
                  </a:extLst>
                </a:hlinkClick>
              </a:rPr>
              <a:t>www.digit/forum.com</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sng" cap="none" strike="noStrike">
                <a:solidFill>
                  <a:srgbClr val="0563C1"/>
                </a:solidFill>
                <a:latin typeface="Calibri"/>
                <a:ea typeface="Calibri"/>
                <a:cs typeface="Calibri"/>
                <a:sym typeface="Calibri"/>
                <a:hlinkClick r:id="rId7">
                  <a:extLst>
                    <a:ext uri="{A12FA001-AC4F-418D-AE19-62706E023703}">
                      <ahyp:hlinkClr val="tx"/>
                    </a:ext>
                  </a:extLst>
                </a:hlinkClick>
              </a:rPr>
              <a:t>www.antivirusnews.com</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3677f3cb17b_0_33"/>
          <p:cNvSpPr txBox="1"/>
          <p:nvPr/>
        </p:nvSpPr>
        <p:spPr>
          <a:xfrm>
            <a:off x="0" y="0"/>
            <a:ext cx="11966700" cy="697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p>
          <a:p>
            <a:pPr indent="0" lvl="0" marL="0" rtl="0" algn="l">
              <a:spcBef>
                <a:spcPts val="0"/>
              </a:spcBef>
              <a:spcAft>
                <a:spcPts val="0"/>
              </a:spcAft>
              <a:buNone/>
            </a:pPr>
            <a:r>
              <a:rPr lang="en-US" sz="2100">
                <a:latin typeface="Trebuchet MS"/>
                <a:ea typeface="Trebuchet MS"/>
                <a:cs typeface="Trebuchet MS"/>
                <a:sym typeface="Trebuchet MS"/>
              </a:rPr>
              <a:t>Today you’ve taken the first step — not toward just learning cybersecurity, but living it.</a:t>
            </a:r>
            <a:endParaRPr sz="2100">
              <a:latin typeface="Trebuchet MS"/>
              <a:ea typeface="Trebuchet MS"/>
              <a:cs typeface="Trebuchet MS"/>
              <a:sym typeface="Trebuchet MS"/>
            </a:endParaRPr>
          </a:p>
          <a:p>
            <a:pPr indent="0" lvl="0" marL="0" rtl="0" algn="l">
              <a:spcBef>
                <a:spcPts val="0"/>
              </a:spcBef>
              <a:spcAft>
                <a:spcPts val="0"/>
              </a:spcAft>
              <a:buNone/>
            </a:pPr>
            <a:r>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From Linux commands to firewalls, from OWASP to real-world case studies — we’re going to explore it all.</a:t>
            </a:r>
            <a:endParaRPr sz="2100">
              <a:latin typeface="Trebuchet MS"/>
              <a:ea typeface="Trebuchet MS"/>
              <a:cs typeface="Trebuchet MS"/>
              <a:sym typeface="Trebuchet MS"/>
            </a:endParaRPr>
          </a:p>
          <a:p>
            <a:pPr indent="0" lvl="0" marL="0" rtl="0" algn="l">
              <a:spcBef>
                <a:spcPts val="0"/>
              </a:spcBef>
              <a:spcAft>
                <a:spcPts val="0"/>
              </a:spcAft>
              <a:buNone/>
            </a:pPr>
            <a:r>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This training will give you:</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 Hands-on experience in Linux environments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 Exposure to real cyber threats and tools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 Confidence to explore ethical hacking professionally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 Projects, quizzes, and guidance — every step of the way</a:t>
            </a:r>
            <a:endParaRPr sz="2100">
              <a:latin typeface="Trebuchet MS"/>
              <a:ea typeface="Trebuchet MS"/>
              <a:cs typeface="Trebuchet MS"/>
              <a:sym typeface="Trebuchet MS"/>
            </a:endParaRPr>
          </a:p>
          <a:p>
            <a:pPr indent="0" lvl="0" marL="0" rtl="0" algn="l">
              <a:spcBef>
                <a:spcPts val="0"/>
              </a:spcBef>
              <a:spcAft>
                <a:spcPts val="0"/>
              </a:spcAft>
              <a:buNone/>
            </a:pPr>
            <a:r>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Use the WhatsApp group for daily updates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All resources will be shared in Google Classroom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a:t>
            </a:r>
            <a:r>
              <a:rPr lang="en-US" sz="2100">
                <a:latin typeface="Trebuchet MS"/>
                <a:ea typeface="Trebuchet MS"/>
                <a:cs typeface="Trebuchet MS"/>
                <a:sym typeface="Trebuchet MS"/>
              </a:rPr>
              <a:t>https://classroom.google.com/c/NzgzOTAzMDAzMDM3?cjc=zo5s7knk</a:t>
            </a:r>
            <a:r>
              <a:rPr lang="en-US" sz="2100">
                <a:latin typeface="Trebuchet MS"/>
                <a:ea typeface="Trebuchet MS"/>
                <a:cs typeface="Trebuchet MS"/>
                <a:sym typeface="Trebuchet MS"/>
              </a:rPr>
              <a:t>)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 </a:t>
            </a:r>
            <a:endParaRPr sz="2100">
              <a:latin typeface="Trebuchet MS"/>
              <a:ea typeface="Trebuchet MS"/>
              <a:cs typeface="Trebuchet MS"/>
              <a:sym typeface="Trebuchet MS"/>
            </a:endParaRPr>
          </a:p>
          <a:p>
            <a:pPr indent="0" lvl="0" marL="0" rtl="0" algn="l">
              <a:spcBef>
                <a:spcPts val="0"/>
              </a:spcBef>
              <a:spcAft>
                <a:spcPts val="0"/>
              </a:spcAft>
              <a:buNone/>
            </a:pPr>
            <a:r>
              <a:rPr lang="en-US" sz="2100">
                <a:latin typeface="Trebuchet MS"/>
                <a:ea typeface="Trebuchet MS"/>
                <a:cs typeface="Trebuchet MS"/>
                <a:sym typeface="Trebuchet MS"/>
              </a:rPr>
              <a:t>Start reading: OWASP Top 10 | Fedora Setup Guide | Kali Linux Intro</a:t>
            </a:r>
            <a:endParaRPr sz="2100">
              <a:latin typeface="Trebuchet MS"/>
              <a:ea typeface="Trebuchet MS"/>
              <a:cs typeface="Trebuchet MS"/>
              <a:sym typeface="Trebuchet MS"/>
            </a:endParaRPr>
          </a:p>
          <a:p>
            <a:pPr indent="0" lvl="0" marL="0" rtl="0" algn="l">
              <a:spcBef>
                <a:spcPts val="0"/>
              </a:spcBef>
              <a:spcAft>
                <a:spcPts val="0"/>
              </a:spcAft>
              <a:buNone/>
            </a:pPr>
            <a:r>
              <a:t/>
            </a:r>
            <a:endParaRPr sz="2100">
              <a:latin typeface="Trebuchet MS"/>
              <a:ea typeface="Trebuchet MS"/>
              <a:cs typeface="Trebuchet MS"/>
              <a:sym typeface="Trebuchet MS"/>
            </a:endParaRPr>
          </a:p>
          <a:p>
            <a:pPr indent="0" lvl="0" marL="0" rtl="0" algn="l">
              <a:spcBef>
                <a:spcPts val="0"/>
              </a:spcBef>
              <a:spcAft>
                <a:spcPts val="0"/>
              </a:spcAft>
              <a:buNone/>
            </a:pPr>
            <a:r>
              <a:rPr b="1" i="1" lang="en-US" sz="2100">
                <a:latin typeface="Trebuchet MS"/>
                <a:ea typeface="Trebuchet MS"/>
                <a:cs typeface="Trebuchet MS"/>
                <a:sym typeface="Trebuchet MS"/>
              </a:rPr>
              <a:t>And remember — I’m not just your trainer. I’m your guide. Let’s build this together.</a:t>
            </a:r>
            <a:endParaRPr b="1" i="1" sz="2100">
              <a:latin typeface="Trebuchet MS"/>
              <a:ea typeface="Trebuchet MS"/>
              <a:cs typeface="Trebuchet MS"/>
              <a:sym typeface="Trebuchet MS"/>
            </a:endParaRPr>
          </a:p>
          <a:p>
            <a:pPr indent="0" lvl="0" marL="0" rtl="0" algn="l">
              <a:spcBef>
                <a:spcPts val="0"/>
              </a:spcBef>
              <a:spcAft>
                <a:spcPts val="0"/>
              </a:spcAft>
              <a:buNone/>
            </a:pPr>
            <a:r>
              <a:t/>
            </a:r>
            <a:endParaRPr b="1" i="1" sz="2100">
              <a:latin typeface="Trebuchet MS"/>
              <a:ea typeface="Trebuchet MS"/>
              <a:cs typeface="Trebuchet MS"/>
              <a:sym typeface="Trebuchet MS"/>
            </a:endParaRPr>
          </a:p>
          <a:p>
            <a:pPr indent="0" lvl="0" marL="0" rtl="0" algn="l">
              <a:spcBef>
                <a:spcPts val="0"/>
              </a:spcBef>
              <a:spcAft>
                <a:spcPts val="0"/>
              </a:spcAft>
              <a:buNone/>
            </a:pPr>
            <a:r>
              <a:t/>
            </a:r>
            <a:endParaRPr sz="2100">
              <a:latin typeface="Trebuchet MS"/>
              <a:ea typeface="Trebuchet MS"/>
              <a:cs typeface="Trebuchet MS"/>
              <a:sym typeface="Trebuchet M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3677f3cb17b_0_91"/>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Your First Challenge – Setup Fedora</a:t>
            </a:r>
            <a:endParaRPr/>
          </a:p>
        </p:txBody>
      </p:sp>
      <p:sp>
        <p:nvSpPr>
          <p:cNvPr id="1047" name="Google Shape;1047;g3677f3cb17b_0_91"/>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Install Fedora in VirtualBox. Take a screenshot and share in the WhatsApp group. This is your entry ticket to the Linux lab world.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g3677f3cb17b_0_161"/>
          <p:cNvSpPr txBox="1"/>
          <p:nvPr>
            <p:ph type="title"/>
          </p:nvPr>
        </p:nvSpPr>
        <p:spPr>
          <a:xfrm>
            <a:off x="609475" y="273600"/>
            <a:ext cx="10972500" cy="63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Mini Lab Teaser – Build a Phishing Page (On Google Colab)</a:t>
            </a:r>
            <a:endParaRPr/>
          </a:p>
        </p:txBody>
      </p:sp>
      <p:sp>
        <p:nvSpPr>
          <p:cNvPr id="1053" name="Google Shape;1053;g3677f3cb17b_0_161"/>
          <p:cNvSpPr txBox="1"/>
          <p:nvPr>
            <p:ph idx="1" type="subTitle"/>
          </p:nvPr>
        </p:nvSpPr>
        <p:spPr>
          <a:xfrm>
            <a:off x="310850" y="1887800"/>
            <a:ext cx="10972500" cy="36633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US" sz="1400"/>
              <a:t>Activity: Use a Google Colab notebook to simulate a phishing login form and observe how attackers might collect user inputs (safely and ethically).</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Instead of risky software or outdated tools, we're using Google Colab — the safest way to simulate phishing concepts. This notebook lets students see how a fake login is created and how data is extracted — all without real storage or harm.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Demo Steps: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US" sz="1400"/>
              <a:t>Open the Colab notebook (link below)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u="sng">
                <a:solidFill>
                  <a:schemeClr val="hlink"/>
                </a:solidFill>
                <a:hlinkClick r:id="rId3"/>
              </a:rPr>
              <a:t>https://colab.research.google.com/drive/10j-94rM12kCOnFk-hnB_5_HBB_gYxBEH</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Run the first cell to display a fake login form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US" sz="1400"/>
              <a:t>Run the second cell to simulate data capture (widgets)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pic>
        <p:nvPicPr>
          <p:cNvPr descr="How to Say 'Thank You' in Business | Proposify" id="1058" name="Google Shape;1058;p102"/>
          <p:cNvPicPr preferRelativeResize="0"/>
          <p:nvPr/>
        </p:nvPicPr>
        <p:blipFill rotWithShape="1">
          <a:blip r:embed="rId3">
            <a:alphaModFix/>
          </a:blip>
          <a:srcRect b="0" l="0" r="0" t="0"/>
          <a:stretch/>
        </p:blipFill>
        <p:spPr>
          <a:xfrm>
            <a:off x="0" y="0"/>
            <a:ext cx="12191400" cy="68572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677f3cb17b_0_105"/>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Printer Sending Data to China</a:t>
            </a:r>
            <a:endParaRPr/>
          </a:p>
        </p:txBody>
      </p:sp>
      <p:sp>
        <p:nvSpPr>
          <p:cNvPr id="326" name="Google Shape;326;g3677f3cb17b_0_105"/>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During a network audit at a client office, we found unusual traffic at night — a printer was making outbound connections. It was a malware infection pushing scanned data to an IP in China. A printer! That’s why even IoT needs strong network segmentation.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Salary:&#10;•US: $ 72,673 per annum&#10;•India: Rs. 5,91,899&#10;Certifications:&#10;•ECSP: EC-Council Certified Secure Programmer&#10;•CSSLP:..." id="331" name="Google Shape;331;p9"/>
          <p:cNvPicPr preferRelativeResize="0"/>
          <p:nvPr/>
        </p:nvPicPr>
        <p:blipFill rotWithShape="1">
          <a:blip r:embed="rId3">
            <a:alphaModFix/>
          </a:blip>
          <a:srcRect b="0" l="6807" r="0" t="0"/>
          <a:stretch/>
        </p:blipFill>
        <p:spPr>
          <a:xfrm>
            <a:off x="1624320" y="748080"/>
            <a:ext cx="894276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5" name="Shape 335"/>
        <p:cNvGrpSpPr/>
        <p:nvPr/>
      </p:nvGrpSpPr>
      <p:grpSpPr>
        <a:xfrm>
          <a:off x="0" y="0"/>
          <a:ext cx="0" cy="0"/>
          <a:chOff x="0" y="0"/>
          <a:chExt cx="0" cy="0"/>
        </a:xfrm>
      </p:grpSpPr>
      <p:sp>
        <p:nvSpPr>
          <p:cNvPr id="336" name="Google Shape;336;p10"/>
          <p:cNvSpPr/>
          <p:nvPr/>
        </p:nvSpPr>
        <p:spPr>
          <a:xfrm>
            <a:off x="137880" y="782640"/>
            <a:ext cx="11707200" cy="5774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 name="Google Shape;337;p10"/>
          <p:cNvSpPr/>
          <p:nvPr/>
        </p:nvSpPr>
        <p:spPr>
          <a:xfrm>
            <a:off x="217080" y="19080"/>
            <a:ext cx="795240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Cyber Security	Domains</a:t>
            </a:r>
            <a:endParaRPr b="0" sz="3600"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3677f3cb17b_0_63"/>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Want a ₹10 Lakh Job? Know These Domains</a:t>
            </a:r>
            <a:endParaRPr/>
          </a:p>
        </p:txBody>
      </p:sp>
      <p:sp>
        <p:nvSpPr>
          <p:cNvPr id="343" name="Google Shape;343;g3677f3cb17b_0_63"/>
          <p:cNvSpPr txBox="1"/>
          <p:nvPr>
            <p:ph idx="1" type="subTitle"/>
          </p:nvPr>
        </p:nvSpPr>
        <p:spPr>
          <a:xfrm>
            <a:off x="524150" y="1194548"/>
            <a:ext cx="10972500" cy="2649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Here’s a real job post from Naukri.com — for a Security Analyst role at an MNC in Bangalore.It asks for hands-on experience in SIEM, threat intelligence, Linux environments, log monitoring, and incident response.These are not PhD-level expectations — they’re learnable, and this training gives you the foundation.So yes, ₹10 LPA is absolutely realistic — but only if you know what domains matter.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7" name="Shape 347"/>
        <p:cNvGrpSpPr/>
        <p:nvPr/>
      </p:nvGrpSpPr>
      <p:grpSpPr>
        <a:xfrm>
          <a:off x="0" y="0"/>
          <a:ext cx="0" cy="0"/>
          <a:chOff x="0" y="0"/>
          <a:chExt cx="0" cy="0"/>
        </a:xfrm>
      </p:grpSpPr>
      <p:sp>
        <p:nvSpPr>
          <p:cNvPr id="348" name="Google Shape;348;p11"/>
          <p:cNvSpPr/>
          <p:nvPr/>
        </p:nvSpPr>
        <p:spPr>
          <a:xfrm>
            <a:off x="285473" y="65150"/>
            <a:ext cx="72657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False Sense of Security?</a:t>
            </a:r>
            <a:endParaRPr b="0" sz="3600" strike="noStrike">
              <a:solidFill>
                <a:srgbClr val="000000"/>
              </a:solidFill>
              <a:latin typeface="Arial"/>
              <a:ea typeface="Arial"/>
              <a:cs typeface="Arial"/>
              <a:sym typeface="Arial"/>
            </a:endParaRPr>
          </a:p>
        </p:txBody>
      </p:sp>
      <p:sp>
        <p:nvSpPr>
          <p:cNvPr id="349" name="Google Shape;349;p11"/>
          <p:cNvSpPr/>
          <p:nvPr/>
        </p:nvSpPr>
        <p:spPr>
          <a:xfrm>
            <a:off x="622800" y="938160"/>
            <a:ext cx="11259000" cy="564372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SECURITY &amp; PRIVACY&#10;•Privacy relates to any rights you have to&#10;control your personal information and&#10;how it’s used.&#10;•Exampl..." id="354" name="Google Shape;354;p12"/>
          <p:cNvPicPr preferRelativeResize="0"/>
          <p:nvPr/>
        </p:nvPicPr>
        <p:blipFill rotWithShape="1">
          <a:blip r:embed="rId3">
            <a:alphaModFix/>
          </a:blip>
          <a:srcRect b="0" l="0" r="0" t="0"/>
          <a:stretch/>
        </p:blipFill>
        <p:spPr>
          <a:xfrm>
            <a:off x="1105560" y="656640"/>
            <a:ext cx="9979920" cy="5615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CYBER SECURITY CAREERS&#10;1. Security Software Developer:&#10;•Security Software Developers build security software and integrate..." id="359" name="Google Shape;359;p13"/>
          <p:cNvPicPr preferRelativeResize="0"/>
          <p:nvPr/>
        </p:nvPicPr>
        <p:blipFill rotWithShape="1">
          <a:blip r:embed="rId3">
            <a:alphaModFix/>
          </a:blip>
          <a:srcRect b="0" l="6516" r="0" t="0"/>
          <a:stretch/>
        </p:blipFill>
        <p:spPr>
          <a:xfrm>
            <a:off x="1610280" y="729000"/>
            <a:ext cx="897084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3677f3cb17b_0_24"/>
          <p:cNvSpPr txBox="1"/>
          <p:nvPr>
            <p:ph type="title"/>
          </p:nvPr>
        </p:nvSpPr>
        <p:spPr>
          <a:xfrm>
            <a:off x="609475" y="138650"/>
            <a:ext cx="10972500" cy="447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500"/>
              <a:t>Meet Your Trainer – Mohit Tiwari</a:t>
            </a:r>
            <a:endParaRPr sz="3500"/>
          </a:p>
        </p:txBody>
      </p:sp>
      <p:sp>
        <p:nvSpPr>
          <p:cNvPr id="245" name="Google Shape;245;g3677f3cb17b_0_24"/>
          <p:cNvSpPr txBox="1"/>
          <p:nvPr>
            <p:ph idx="1" type="subTitle"/>
          </p:nvPr>
        </p:nvSpPr>
        <p:spPr>
          <a:xfrm>
            <a:off x="138650" y="629275"/>
            <a:ext cx="11998800" cy="61326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t>Assistant Professor, Department of Computer Science &amp; Engineering, BVCOE Delhi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25+ Years of Experience in Software Development, Networking, System Administration &amp; Cybersecurity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Former Industry Professional – Led Infrastructure &amp; Security Projects in Banking, Education &amp; Enterprise IT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US" sz="1400"/>
              <a:t> IEEE Senior Member | Member – ACM, CSI   </a:t>
            </a:r>
            <a:r>
              <a:rPr lang="en-US" sz="1400">
                <a:solidFill>
                  <a:schemeClr val="dk1"/>
                </a:solidFill>
              </a:rPr>
              <a:t>| Fellow member of many international societies</a:t>
            </a:r>
            <a:endParaRPr sz="1400"/>
          </a:p>
          <a:p>
            <a:pPr indent="0" lvl="0" marL="0" rtl="0" algn="l">
              <a:spcBef>
                <a:spcPts val="0"/>
              </a:spcBef>
              <a:spcAft>
                <a:spcPts val="0"/>
              </a:spcAft>
              <a:buClr>
                <a:schemeClr val="dk1"/>
              </a:buClr>
              <a:buSzPts val="1100"/>
              <a:buFont typeface="Arial"/>
              <a:buNone/>
            </a:pPr>
            <a:r>
              <a:rPr lang="en-US" sz="1400"/>
              <a:t> Author of Books on Cybersecurity &amp; Engineering Management  </a:t>
            </a:r>
            <a:endParaRPr sz="1400"/>
          </a:p>
          <a:p>
            <a:pPr indent="0" lvl="0" marL="0" rtl="0" algn="l">
              <a:spcBef>
                <a:spcPts val="0"/>
              </a:spcBef>
              <a:spcAft>
                <a:spcPts val="0"/>
              </a:spcAft>
              <a:buClr>
                <a:schemeClr val="dk1"/>
              </a:buClr>
              <a:buSzPts val="1100"/>
              <a:buFont typeface="Arial"/>
              <a:buNone/>
            </a:pPr>
            <a:r>
              <a:rPr lang="en-US" sz="1400"/>
              <a:t> Patents/Copyrights/Trademarks Holder | Active Researcher in Cloud Security, AI, and Digital Infrastructure  </a:t>
            </a:r>
            <a:endParaRPr sz="1400"/>
          </a:p>
          <a:p>
            <a:pPr indent="0" lvl="0" marL="0" rtl="0" algn="l">
              <a:spcBef>
                <a:spcPts val="0"/>
              </a:spcBef>
              <a:spcAft>
                <a:spcPts val="0"/>
              </a:spcAft>
              <a:buClr>
                <a:schemeClr val="dk1"/>
              </a:buClr>
              <a:buSzPts val="1100"/>
              <a:buFont typeface="Arial"/>
              <a:buNone/>
            </a:pPr>
            <a:r>
              <a:rPr lang="en-US" sz="1400"/>
              <a:t> Invited Speaker &amp; Resource Person at National and International Conferences, FDPs &amp; Workshops  </a:t>
            </a:r>
            <a:endParaRPr sz="1400"/>
          </a:p>
          <a:p>
            <a:pPr indent="0" lvl="0" marL="0" rtl="0" algn="l">
              <a:spcBef>
                <a:spcPts val="0"/>
              </a:spcBef>
              <a:spcAft>
                <a:spcPts val="0"/>
              </a:spcAft>
              <a:buClr>
                <a:schemeClr val="dk1"/>
              </a:buClr>
              <a:buSzPts val="1100"/>
              <a:buFont typeface="Arial"/>
              <a:buNone/>
            </a:pPr>
            <a:r>
              <a:rPr lang="en-US" sz="1400"/>
              <a:t> Mentor for student Projects, Startups &amp; Student Innovation Teams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 Honoured with multiple awards for excellence in cybersecurity education and academic leadership  </a:t>
            </a:r>
            <a:endParaRPr sz="1400"/>
          </a:p>
          <a:p>
            <a:pPr indent="0" lvl="0" marL="0" rtl="0" algn="l">
              <a:spcBef>
                <a:spcPts val="0"/>
              </a:spcBef>
              <a:spcAft>
                <a:spcPts val="0"/>
              </a:spcAft>
              <a:buClr>
                <a:schemeClr val="dk1"/>
              </a:buClr>
              <a:buSzPts val="1100"/>
              <a:buFont typeface="Arial"/>
              <a:buNone/>
            </a:pPr>
            <a:r>
              <a:rPr lang="en-US" sz="1400"/>
              <a:t> Recognized by academic institutions and peer forums for contributions to technical training and digital transformation  </a:t>
            </a:r>
            <a:endParaRPr sz="1400"/>
          </a:p>
          <a:p>
            <a:pPr indent="0" lvl="0" marL="0" rtl="0" algn="l">
              <a:spcBef>
                <a:spcPts val="0"/>
              </a:spcBef>
              <a:spcAft>
                <a:spcPts val="0"/>
              </a:spcAft>
              <a:buClr>
                <a:schemeClr val="dk1"/>
              </a:buClr>
              <a:buSzPts val="1100"/>
              <a:buFont typeface="Arial"/>
              <a:buNone/>
            </a:pPr>
            <a:r>
              <a:rPr lang="en-US" sz="1400"/>
              <a:t> Featured as a mentor and panelist in national innovation initiatives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en-US" sz="1400"/>
              <a:t>Before entering academia, I spent several years working in the software and IT industry — managing Linux servers, configuring firewalls, deploying enterprise networks, and supporting critical infrastructure across sectors like finance, education, and business services. I’ve handled outages at odd hours, watched real-time malware attacks, set up secure VPN tunnels across continents, and mitigated phishing attempts on live mail servers. Everything I teach — I’ve truly experienced.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With over 25 years of combined industry and academic experience, I bring to this training a unique blend of practical insight, technical depth, and research-driven clarity. My mission is to bridge the gap between classroom learning and real-world applications.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This training reflects that mission. It’s not just about slides or notes — it’s about preparing you to think like a cybersecurity professional, break and secure systems, analyze real threats, and build solutions. You'll learn by doing, and I’ll be with you at every step of the way.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Welcome to this training — where stories become skills, and concepts become careers.</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3" name="Shape 363"/>
        <p:cNvGrpSpPr/>
        <p:nvPr/>
      </p:nvGrpSpPr>
      <p:grpSpPr>
        <a:xfrm>
          <a:off x="0" y="0"/>
          <a:ext cx="0" cy="0"/>
          <a:chOff x="0" y="0"/>
          <a:chExt cx="0" cy="0"/>
        </a:xfrm>
      </p:grpSpPr>
      <p:sp>
        <p:nvSpPr>
          <p:cNvPr id="364" name="Google Shape;364;p14"/>
          <p:cNvSpPr/>
          <p:nvPr/>
        </p:nvSpPr>
        <p:spPr>
          <a:xfrm>
            <a:off x="794880" y="19080"/>
            <a:ext cx="182088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CIA Triad</a:t>
            </a:r>
            <a:endParaRPr b="0" sz="3600" strike="noStrike">
              <a:solidFill>
                <a:srgbClr val="000000"/>
              </a:solidFill>
              <a:latin typeface="Calibri"/>
              <a:ea typeface="Calibri"/>
              <a:cs typeface="Calibri"/>
              <a:sym typeface="Calibri"/>
            </a:endParaRPr>
          </a:p>
        </p:txBody>
      </p:sp>
      <p:sp>
        <p:nvSpPr>
          <p:cNvPr id="365" name="Google Shape;365;p14"/>
          <p:cNvSpPr/>
          <p:nvPr/>
        </p:nvSpPr>
        <p:spPr>
          <a:xfrm>
            <a:off x="885600" y="4064040"/>
            <a:ext cx="1962000" cy="2023560"/>
          </a:xfrm>
          <a:prstGeom prst="rect">
            <a:avLst/>
          </a:prstGeom>
          <a:noFill/>
          <a:ln>
            <a:noFill/>
          </a:ln>
        </p:spPr>
        <p:txBody>
          <a:bodyPr anchorCtr="0" anchor="t" bIns="0" lIns="0" spcFirstLastPara="1" rIns="0" wrap="square" tIns="12225">
            <a:spAutoFit/>
          </a:bodyPr>
          <a:lstStyle/>
          <a:p>
            <a:pPr indent="0" lvl="0" marL="12600" marR="0" rtl="0" algn="l">
              <a:lnSpc>
                <a:spcPct val="100000"/>
              </a:lnSpc>
              <a:spcBef>
                <a:spcPts val="0"/>
              </a:spcBef>
              <a:spcAft>
                <a:spcPts val="0"/>
              </a:spcAft>
              <a:buNone/>
            </a:pPr>
            <a:r>
              <a:rPr b="0" lang="en-US" sz="2200" strike="noStrike">
                <a:solidFill>
                  <a:srgbClr val="375F92"/>
                </a:solidFill>
                <a:latin typeface="Trebuchet MS"/>
                <a:ea typeface="Trebuchet MS"/>
                <a:cs typeface="Trebuchet MS"/>
                <a:sym typeface="Trebuchet MS"/>
              </a:rPr>
              <a:t>Protecting  information from  unauthorized  access and  disclosure</a:t>
            </a:r>
            <a:endParaRPr b="0" sz="2200" strike="noStrike">
              <a:solidFill>
                <a:srgbClr val="000000"/>
              </a:solidFill>
              <a:latin typeface="Calibri"/>
              <a:ea typeface="Calibri"/>
              <a:cs typeface="Calibri"/>
              <a:sym typeface="Calibri"/>
            </a:endParaRPr>
          </a:p>
        </p:txBody>
      </p:sp>
      <p:grpSp>
        <p:nvGrpSpPr>
          <p:cNvPr id="366" name="Google Shape;366;p14"/>
          <p:cNvGrpSpPr/>
          <p:nvPr/>
        </p:nvGrpSpPr>
        <p:grpSpPr>
          <a:xfrm>
            <a:off x="2619000" y="2697120"/>
            <a:ext cx="4968360" cy="3237120"/>
            <a:chOff x="2619000" y="2697120"/>
            <a:chExt cx="4968360" cy="3237120"/>
          </a:xfrm>
        </p:grpSpPr>
        <p:sp>
          <p:nvSpPr>
            <p:cNvPr id="367" name="Google Shape;367;p14"/>
            <p:cNvSpPr/>
            <p:nvPr/>
          </p:nvSpPr>
          <p:spPr>
            <a:xfrm>
              <a:off x="2619000" y="3449520"/>
              <a:ext cx="4968360" cy="2484720"/>
            </a:xfrm>
            <a:custGeom>
              <a:rect b="b" l="l" r="r" t="t"/>
              <a:pathLst>
                <a:path extrusionOk="0" h="2487295" w="4971415">
                  <a:moveTo>
                    <a:pt x="4971288" y="867156"/>
                  </a:moveTo>
                  <a:lnTo>
                    <a:pt x="2485644" y="0"/>
                  </a:lnTo>
                  <a:lnTo>
                    <a:pt x="0" y="867156"/>
                  </a:lnTo>
                  <a:lnTo>
                    <a:pt x="1079004" y="1243584"/>
                  </a:lnTo>
                  <a:lnTo>
                    <a:pt x="0" y="1620012"/>
                  </a:lnTo>
                  <a:lnTo>
                    <a:pt x="2485644" y="2487168"/>
                  </a:lnTo>
                  <a:lnTo>
                    <a:pt x="4971288" y="1620012"/>
                  </a:lnTo>
                  <a:lnTo>
                    <a:pt x="3892270" y="1243584"/>
                  </a:lnTo>
                  <a:lnTo>
                    <a:pt x="4971288" y="867156"/>
                  </a:lnTo>
                  <a:close/>
                </a:path>
              </a:pathLst>
            </a:custGeom>
            <a:solidFill>
              <a:srgbClr val="000000">
                <a:alpha val="4705"/>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68" name="Google Shape;368;p14"/>
            <p:cNvSpPr/>
            <p:nvPr/>
          </p:nvSpPr>
          <p:spPr>
            <a:xfrm>
              <a:off x="2619000" y="2697120"/>
              <a:ext cx="4968360" cy="1731960"/>
            </a:xfrm>
            <a:custGeom>
              <a:rect b="b" l="l" r="r" t="t"/>
              <a:pathLst>
                <a:path extrusionOk="0" h="1734820" w="4971415">
                  <a:moveTo>
                    <a:pt x="2485644" y="0"/>
                  </a:moveTo>
                  <a:lnTo>
                    <a:pt x="0" y="867156"/>
                  </a:lnTo>
                  <a:lnTo>
                    <a:pt x="2485644" y="1734312"/>
                  </a:lnTo>
                  <a:lnTo>
                    <a:pt x="4971288" y="867156"/>
                  </a:lnTo>
                  <a:lnTo>
                    <a:pt x="2485644" y="0"/>
                  </a:lnTo>
                  <a:close/>
                </a:path>
              </a:pathLst>
            </a:custGeom>
            <a:solidFill>
              <a:srgbClr val="375F92">
                <a:alpha val="69803"/>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369" name="Google Shape;369;p14"/>
            <p:cNvSpPr/>
            <p:nvPr/>
          </p:nvSpPr>
          <p:spPr>
            <a:xfrm>
              <a:off x="5064840" y="3498840"/>
              <a:ext cx="1870200" cy="782640"/>
            </a:xfrm>
            <a:custGeom>
              <a:rect b="b" l="l" r="r" t="t"/>
              <a:pathLst>
                <a:path extrusionOk="0" h="786129" w="1873250">
                  <a:moveTo>
                    <a:pt x="102393" y="636269"/>
                  </a:moveTo>
                  <a:lnTo>
                    <a:pt x="89413" y="636269"/>
                  </a:lnTo>
                  <a:lnTo>
                    <a:pt x="77136" y="637539"/>
                  </a:lnTo>
                  <a:lnTo>
                    <a:pt x="39498" y="650239"/>
                  </a:lnTo>
                  <a:lnTo>
                    <a:pt x="7905" y="681989"/>
                  </a:lnTo>
                  <a:lnTo>
                    <a:pt x="0" y="709929"/>
                  </a:lnTo>
                  <a:lnTo>
                    <a:pt x="690" y="723899"/>
                  </a:lnTo>
                  <a:lnTo>
                    <a:pt x="19621" y="765809"/>
                  </a:lnTo>
                  <a:lnTo>
                    <a:pt x="57221" y="786129"/>
                  </a:lnTo>
                  <a:lnTo>
                    <a:pt x="72390" y="786129"/>
                  </a:lnTo>
                  <a:lnTo>
                    <a:pt x="115683" y="775969"/>
                  </a:lnTo>
                  <a:lnTo>
                    <a:pt x="147097" y="755649"/>
                  </a:lnTo>
                  <a:lnTo>
                    <a:pt x="145319" y="750569"/>
                  </a:lnTo>
                  <a:lnTo>
                    <a:pt x="77408" y="750569"/>
                  </a:lnTo>
                  <a:lnTo>
                    <a:pt x="69881" y="748029"/>
                  </a:lnTo>
                  <a:lnTo>
                    <a:pt x="46589" y="715009"/>
                  </a:lnTo>
                  <a:lnTo>
                    <a:pt x="46069" y="706119"/>
                  </a:lnTo>
                  <a:lnTo>
                    <a:pt x="47263" y="698499"/>
                  </a:lnTo>
                  <a:lnTo>
                    <a:pt x="76358" y="670559"/>
                  </a:lnTo>
                  <a:lnTo>
                    <a:pt x="93948" y="666749"/>
                  </a:lnTo>
                  <a:lnTo>
                    <a:pt x="113442" y="666749"/>
                  </a:lnTo>
                  <a:lnTo>
                    <a:pt x="102393" y="636269"/>
                  </a:lnTo>
                  <a:close/>
                </a:path>
                <a:path extrusionOk="0" h="786129" w="1873250">
                  <a:moveTo>
                    <a:pt x="136429" y="725169"/>
                  </a:moveTo>
                  <a:lnTo>
                    <a:pt x="102393" y="748029"/>
                  </a:lnTo>
                  <a:lnTo>
                    <a:pt x="93652" y="750569"/>
                  </a:lnTo>
                  <a:lnTo>
                    <a:pt x="145319" y="750569"/>
                  </a:lnTo>
                  <a:lnTo>
                    <a:pt x="136429" y="725169"/>
                  </a:lnTo>
                  <a:close/>
                </a:path>
                <a:path extrusionOk="0" h="786129" w="1873250">
                  <a:moveTo>
                    <a:pt x="227806" y="586739"/>
                  </a:moveTo>
                  <a:lnTo>
                    <a:pt x="182461" y="599439"/>
                  </a:lnTo>
                  <a:lnTo>
                    <a:pt x="150653" y="629919"/>
                  </a:lnTo>
                  <a:lnTo>
                    <a:pt x="142382" y="657859"/>
                  </a:lnTo>
                  <a:lnTo>
                    <a:pt x="143063" y="673099"/>
                  </a:lnTo>
                  <a:lnTo>
                    <a:pt x="162099" y="713739"/>
                  </a:lnTo>
                  <a:lnTo>
                    <a:pt x="199923" y="734059"/>
                  </a:lnTo>
                  <a:lnTo>
                    <a:pt x="214772" y="736599"/>
                  </a:lnTo>
                  <a:lnTo>
                    <a:pt x="230264" y="734059"/>
                  </a:lnTo>
                  <a:lnTo>
                    <a:pt x="246411" y="730249"/>
                  </a:lnTo>
                  <a:lnTo>
                    <a:pt x="260723" y="723899"/>
                  </a:lnTo>
                  <a:lnTo>
                    <a:pt x="273176" y="716279"/>
                  </a:lnTo>
                  <a:lnTo>
                    <a:pt x="282448" y="707389"/>
                  </a:lnTo>
                  <a:lnTo>
                    <a:pt x="223335" y="707389"/>
                  </a:lnTo>
                  <a:lnTo>
                    <a:pt x="210867" y="702309"/>
                  </a:lnTo>
                  <a:lnTo>
                    <a:pt x="188402" y="661669"/>
                  </a:lnTo>
                  <a:lnTo>
                    <a:pt x="186652" y="643889"/>
                  </a:lnTo>
                  <a:lnTo>
                    <a:pt x="187991" y="636269"/>
                  </a:lnTo>
                  <a:lnTo>
                    <a:pt x="220309" y="615949"/>
                  </a:lnTo>
                  <a:lnTo>
                    <a:pt x="286648" y="615949"/>
                  </a:lnTo>
                  <a:lnTo>
                    <a:pt x="280717" y="608329"/>
                  </a:lnTo>
                  <a:lnTo>
                    <a:pt x="269749" y="598169"/>
                  </a:lnTo>
                  <a:lnTo>
                    <a:pt x="256698" y="591819"/>
                  </a:lnTo>
                  <a:lnTo>
                    <a:pt x="242431" y="588009"/>
                  </a:lnTo>
                  <a:lnTo>
                    <a:pt x="227806" y="586739"/>
                  </a:lnTo>
                  <a:close/>
                </a:path>
                <a:path extrusionOk="0" h="786129" w="1873250">
                  <a:moveTo>
                    <a:pt x="286648" y="615949"/>
                  </a:moveTo>
                  <a:lnTo>
                    <a:pt x="220309" y="615949"/>
                  </a:lnTo>
                  <a:lnTo>
                    <a:pt x="232505" y="619759"/>
                  </a:lnTo>
                  <a:lnTo>
                    <a:pt x="242891" y="631189"/>
                  </a:lnTo>
                  <a:lnTo>
                    <a:pt x="251491" y="650239"/>
                  </a:lnTo>
                  <a:lnTo>
                    <a:pt x="256633" y="670559"/>
                  </a:lnTo>
                  <a:lnTo>
                    <a:pt x="256047" y="685799"/>
                  </a:lnTo>
                  <a:lnTo>
                    <a:pt x="249723" y="698499"/>
                  </a:lnTo>
                  <a:lnTo>
                    <a:pt x="237648" y="706119"/>
                  </a:lnTo>
                  <a:lnTo>
                    <a:pt x="223335" y="707389"/>
                  </a:lnTo>
                  <a:lnTo>
                    <a:pt x="282448" y="707389"/>
                  </a:lnTo>
                  <a:lnTo>
                    <a:pt x="283773" y="706119"/>
                  </a:lnTo>
                  <a:lnTo>
                    <a:pt x="292512" y="693419"/>
                  </a:lnTo>
                  <a:lnTo>
                    <a:pt x="298610" y="680719"/>
                  </a:lnTo>
                  <a:lnTo>
                    <a:pt x="301291" y="665479"/>
                  </a:lnTo>
                  <a:lnTo>
                    <a:pt x="300567" y="651509"/>
                  </a:lnTo>
                  <a:lnTo>
                    <a:pt x="296449" y="634999"/>
                  </a:lnTo>
                  <a:lnTo>
                    <a:pt x="289613" y="619759"/>
                  </a:lnTo>
                  <a:lnTo>
                    <a:pt x="286648" y="615949"/>
                  </a:lnTo>
                  <a:close/>
                </a:path>
                <a:path extrusionOk="0" h="786129" w="1873250">
                  <a:moveTo>
                    <a:pt x="342677" y="543559"/>
                  </a:moveTo>
                  <a:lnTo>
                    <a:pt x="301021" y="558799"/>
                  </a:lnTo>
                  <a:lnTo>
                    <a:pt x="348138" y="690879"/>
                  </a:lnTo>
                  <a:lnTo>
                    <a:pt x="389794" y="676909"/>
                  </a:lnTo>
                  <a:lnTo>
                    <a:pt x="359314" y="590549"/>
                  </a:lnTo>
                  <a:lnTo>
                    <a:pt x="363130" y="579119"/>
                  </a:lnTo>
                  <a:lnTo>
                    <a:pt x="367934" y="568959"/>
                  </a:lnTo>
                  <a:lnTo>
                    <a:pt x="373762" y="562609"/>
                  </a:lnTo>
                  <a:lnTo>
                    <a:pt x="349281" y="562609"/>
                  </a:lnTo>
                  <a:lnTo>
                    <a:pt x="342677" y="543559"/>
                  </a:lnTo>
                  <a:close/>
                </a:path>
                <a:path extrusionOk="0" h="786129" w="1873250">
                  <a:moveTo>
                    <a:pt x="449914" y="557529"/>
                  </a:moveTo>
                  <a:lnTo>
                    <a:pt x="390245" y="557529"/>
                  </a:lnTo>
                  <a:lnTo>
                    <a:pt x="398446" y="560069"/>
                  </a:lnTo>
                  <a:lnTo>
                    <a:pt x="405243" y="566419"/>
                  </a:lnTo>
                  <a:lnTo>
                    <a:pt x="410622" y="577849"/>
                  </a:lnTo>
                  <a:lnTo>
                    <a:pt x="439324" y="659129"/>
                  </a:lnTo>
                  <a:lnTo>
                    <a:pt x="480980" y="643889"/>
                  </a:lnTo>
                  <a:lnTo>
                    <a:pt x="451008" y="560069"/>
                  </a:lnTo>
                  <a:lnTo>
                    <a:pt x="449914" y="557529"/>
                  </a:lnTo>
                  <a:close/>
                </a:path>
                <a:path extrusionOk="0" h="786129" w="1873250">
                  <a:moveTo>
                    <a:pt x="532236" y="525779"/>
                  </a:moveTo>
                  <a:lnTo>
                    <a:pt x="485171" y="525779"/>
                  </a:lnTo>
                  <a:lnTo>
                    <a:pt x="522128" y="629919"/>
                  </a:lnTo>
                  <a:lnTo>
                    <a:pt x="563784" y="614679"/>
                  </a:lnTo>
                  <a:lnTo>
                    <a:pt x="532236" y="525779"/>
                  </a:lnTo>
                  <a:close/>
                </a:path>
                <a:path extrusionOk="0" h="786129" w="1873250">
                  <a:moveTo>
                    <a:pt x="597693" y="453389"/>
                  </a:moveTo>
                  <a:lnTo>
                    <a:pt x="556037" y="468629"/>
                  </a:lnTo>
                  <a:lnTo>
                    <a:pt x="603027" y="600709"/>
                  </a:lnTo>
                  <a:lnTo>
                    <a:pt x="644683" y="585469"/>
                  </a:lnTo>
                  <a:lnTo>
                    <a:pt x="597693" y="453389"/>
                  </a:lnTo>
                  <a:close/>
                </a:path>
                <a:path extrusionOk="0" h="786129" w="1873250">
                  <a:moveTo>
                    <a:pt x="404796" y="521969"/>
                  </a:moveTo>
                  <a:lnTo>
                    <a:pt x="363521" y="539749"/>
                  </a:lnTo>
                  <a:lnTo>
                    <a:pt x="349281" y="562609"/>
                  </a:lnTo>
                  <a:lnTo>
                    <a:pt x="373762" y="562609"/>
                  </a:lnTo>
                  <a:lnTo>
                    <a:pt x="380650" y="558799"/>
                  </a:lnTo>
                  <a:lnTo>
                    <a:pt x="390245" y="557529"/>
                  </a:lnTo>
                  <a:lnTo>
                    <a:pt x="449914" y="557529"/>
                  </a:lnTo>
                  <a:lnTo>
                    <a:pt x="446083" y="548639"/>
                  </a:lnTo>
                  <a:lnTo>
                    <a:pt x="439896" y="539749"/>
                  </a:lnTo>
                  <a:lnTo>
                    <a:pt x="432470" y="532129"/>
                  </a:lnTo>
                  <a:lnTo>
                    <a:pt x="423830" y="527049"/>
                  </a:lnTo>
                  <a:lnTo>
                    <a:pt x="414450" y="523239"/>
                  </a:lnTo>
                  <a:lnTo>
                    <a:pt x="404796" y="521969"/>
                  </a:lnTo>
                  <a:close/>
                </a:path>
                <a:path extrusionOk="0" h="786129" w="1873250">
                  <a:moveTo>
                    <a:pt x="716434" y="412749"/>
                  </a:moveTo>
                  <a:lnTo>
                    <a:pt x="675725" y="424179"/>
                  </a:lnTo>
                  <a:lnTo>
                    <a:pt x="649382" y="453389"/>
                  </a:lnTo>
                  <a:lnTo>
                    <a:pt x="643667" y="480059"/>
                  </a:lnTo>
                  <a:lnTo>
                    <a:pt x="644953" y="494029"/>
                  </a:lnTo>
                  <a:lnTo>
                    <a:pt x="663082" y="534669"/>
                  </a:lnTo>
                  <a:lnTo>
                    <a:pt x="696787" y="557529"/>
                  </a:lnTo>
                  <a:lnTo>
                    <a:pt x="709469" y="560069"/>
                  </a:lnTo>
                  <a:lnTo>
                    <a:pt x="722366" y="560069"/>
                  </a:lnTo>
                  <a:lnTo>
                    <a:pt x="761277" y="538479"/>
                  </a:lnTo>
                  <a:lnTo>
                    <a:pt x="767492" y="529589"/>
                  </a:lnTo>
                  <a:lnTo>
                    <a:pt x="802544" y="529589"/>
                  </a:lnTo>
                  <a:lnTo>
                    <a:pt x="812958" y="525779"/>
                  </a:lnTo>
                  <a:lnTo>
                    <a:pt x="723646" y="525779"/>
                  </a:lnTo>
                  <a:lnTo>
                    <a:pt x="717002" y="524509"/>
                  </a:lnTo>
                  <a:lnTo>
                    <a:pt x="691546" y="495299"/>
                  </a:lnTo>
                  <a:lnTo>
                    <a:pt x="687466" y="476249"/>
                  </a:lnTo>
                  <a:lnTo>
                    <a:pt x="687671" y="468629"/>
                  </a:lnTo>
                  <a:lnTo>
                    <a:pt x="709961" y="441959"/>
                  </a:lnTo>
                  <a:lnTo>
                    <a:pt x="716010" y="439419"/>
                  </a:lnTo>
                  <a:lnTo>
                    <a:pt x="782228" y="439419"/>
                  </a:lnTo>
                  <a:lnTo>
                    <a:pt x="773189" y="414019"/>
                  </a:lnTo>
                  <a:lnTo>
                    <a:pt x="726217" y="414019"/>
                  </a:lnTo>
                  <a:lnTo>
                    <a:pt x="716434" y="412749"/>
                  </a:lnTo>
                  <a:close/>
                </a:path>
                <a:path extrusionOk="0" h="786129" w="1873250">
                  <a:moveTo>
                    <a:pt x="802544" y="529589"/>
                  </a:moveTo>
                  <a:lnTo>
                    <a:pt x="767492" y="529589"/>
                  </a:lnTo>
                  <a:lnTo>
                    <a:pt x="771302" y="541019"/>
                  </a:lnTo>
                  <a:lnTo>
                    <a:pt x="802544" y="529589"/>
                  </a:lnTo>
                  <a:close/>
                </a:path>
                <a:path extrusionOk="0" h="786129" w="1873250">
                  <a:moveTo>
                    <a:pt x="535717" y="403859"/>
                  </a:moveTo>
                  <a:lnTo>
                    <a:pt x="526718" y="405129"/>
                  </a:lnTo>
                  <a:lnTo>
                    <a:pt x="519350" y="407669"/>
                  </a:lnTo>
                  <a:lnTo>
                    <a:pt x="513625" y="408939"/>
                  </a:lnTo>
                  <a:lnTo>
                    <a:pt x="478926" y="430529"/>
                  </a:lnTo>
                  <a:lnTo>
                    <a:pt x="467911" y="464819"/>
                  </a:lnTo>
                  <a:lnTo>
                    <a:pt x="469012" y="476249"/>
                  </a:lnTo>
                  <a:lnTo>
                    <a:pt x="472725" y="490219"/>
                  </a:lnTo>
                  <a:lnTo>
                    <a:pt x="475011" y="496569"/>
                  </a:lnTo>
                  <a:lnTo>
                    <a:pt x="456088" y="504189"/>
                  </a:lnTo>
                  <a:lnTo>
                    <a:pt x="466248" y="532129"/>
                  </a:lnTo>
                  <a:lnTo>
                    <a:pt x="485171" y="525779"/>
                  </a:lnTo>
                  <a:lnTo>
                    <a:pt x="532236" y="525779"/>
                  </a:lnTo>
                  <a:lnTo>
                    <a:pt x="526827" y="510539"/>
                  </a:lnTo>
                  <a:lnTo>
                    <a:pt x="545750" y="504189"/>
                  </a:lnTo>
                  <a:lnTo>
                    <a:pt x="538241" y="482599"/>
                  </a:lnTo>
                  <a:lnTo>
                    <a:pt x="516667" y="482599"/>
                  </a:lnTo>
                  <a:lnTo>
                    <a:pt x="513746" y="473709"/>
                  </a:lnTo>
                  <a:lnTo>
                    <a:pt x="511530" y="463549"/>
                  </a:lnTo>
                  <a:lnTo>
                    <a:pt x="513254" y="454659"/>
                  </a:lnTo>
                  <a:lnTo>
                    <a:pt x="518908" y="447039"/>
                  </a:lnTo>
                  <a:lnTo>
                    <a:pt x="528478" y="441959"/>
                  </a:lnTo>
                  <a:lnTo>
                    <a:pt x="532161" y="440689"/>
                  </a:lnTo>
                  <a:lnTo>
                    <a:pt x="538638" y="439419"/>
                  </a:lnTo>
                  <a:lnTo>
                    <a:pt x="545842" y="437390"/>
                  </a:lnTo>
                  <a:lnTo>
                    <a:pt x="544861" y="436879"/>
                  </a:lnTo>
                  <a:lnTo>
                    <a:pt x="540670" y="431799"/>
                  </a:lnTo>
                  <a:lnTo>
                    <a:pt x="538384" y="425449"/>
                  </a:lnTo>
                  <a:lnTo>
                    <a:pt x="536225" y="419099"/>
                  </a:lnTo>
                  <a:lnTo>
                    <a:pt x="536479" y="412749"/>
                  </a:lnTo>
                  <a:lnTo>
                    <a:pt x="537915" y="409940"/>
                  </a:lnTo>
                  <a:lnTo>
                    <a:pt x="535717" y="403859"/>
                  </a:lnTo>
                  <a:close/>
                </a:path>
                <a:path extrusionOk="0" h="786129" w="1873250">
                  <a:moveTo>
                    <a:pt x="782228" y="439419"/>
                  </a:moveTo>
                  <a:lnTo>
                    <a:pt x="728964" y="439419"/>
                  </a:lnTo>
                  <a:lnTo>
                    <a:pt x="735869" y="440689"/>
                  </a:lnTo>
                  <a:lnTo>
                    <a:pt x="758475" y="504189"/>
                  </a:lnTo>
                  <a:lnTo>
                    <a:pt x="730527" y="525779"/>
                  </a:lnTo>
                  <a:lnTo>
                    <a:pt x="812958" y="525779"/>
                  </a:lnTo>
                  <a:lnTo>
                    <a:pt x="782228" y="439419"/>
                  </a:lnTo>
                  <a:close/>
                </a:path>
                <a:path extrusionOk="0" h="786129" w="1873250">
                  <a:moveTo>
                    <a:pt x="892460" y="350519"/>
                  </a:moveTo>
                  <a:lnTo>
                    <a:pt x="848693" y="361949"/>
                  </a:lnTo>
                  <a:lnTo>
                    <a:pt x="819689" y="393699"/>
                  </a:lnTo>
                  <a:lnTo>
                    <a:pt x="812915" y="421639"/>
                  </a:lnTo>
                  <a:lnTo>
                    <a:pt x="813831" y="435609"/>
                  </a:lnTo>
                  <a:lnTo>
                    <a:pt x="832929" y="476249"/>
                  </a:lnTo>
                  <a:lnTo>
                    <a:pt x="870529" y="496569"/>
                  </a:lnTo>
                  <a:lnTo>
                    <a:pt x="885698" y="497839"/>
                  </a:lnTo>
                  <a:lnTo>
                    <a:pt x="901771" y="495299"/>
                  </a:lnTo>
                  <a:lnTo>
                    <a:pt x="918749" y="491489"/>
                  </a:lnTo>
                  <a:lnTo>
                    <a:pt x="935273" y="483869"/>
                  </a:lnTo>
                  <a:lnTo>
                    <a:pt x="949594" y="474979"/>
                  </a:lnTo>
                  <a:lnTo>
                    <a:pt x="960188" y="466089"/>
                  </a:lnTo>
                  <a:lnTo>
                    <a:pt x="893391" y="466089"/>
                  </a:lnTo>
                  <a:lnTo>
                    <a:pt x="885602" y="463549"/>
                  </a:lnTo>
                  <a:lnTo>
                    <a:pt x="878623" y="461009"/>
                  </a:lnTo>
                  <a:lnTo>
                    <a:pt x="872537" y="455929"/>
                  </a:lnTo>
                  <a:lnTo>
                    <a:pt x="867332" y="449579"/>
                  </a:lnTo>
                  <a:lnTo>
                    <a:pt x="862996" y="440689"/>
                  </a:lnTo>
                  <a:lnTo>
                    <a:pt x="925192" y="419099"/>
                  </a:lnTo>
                  <a:lnTo>
                    <a:pt x="856138" y="419099"/>
                  </a:lnTo>
                  <a:lnTo>
                    <a:pt x="874553" y="379729"/>
                  </a:lnTo>
                  <a:lnTo>
                    <a:pt x="886503" y="377189"/>
                  </a:lnTo>
                  <a:lnTo>
                    <a:pt x="943149" y="377189"/>
                  </a:lnTo>
                  <a:lnTo>
                    <a:pt x="932705" y="367029"/>
                  </a:lnTo>
                  <a:lnTo>
                    <a:pt x="920273" y="358139"/>
                  </a:lnTo>
                  <a:lnTo>
                    <a:pt x="906605" y="353059"/>
                  </a:lnTo>
                  <a:lnTo>
                    <a:pt x="892460" y="350519"/>
                  </a:lnTo>
                  <a:close/>
                </a:path>
                <a:path extrusionOk="0" h="786129" w="1873250">
                  <a:moveTo>
                    <a:pt x="535590" y="474979"/>
                  </a:moveTo>
                  <a:lnTo>
                    <a:pt x="516667" y="482599"/>
                  </a:lnTo>
                  <a:lnTo>
                    <a:pt x="538241" y="482599"/>
                  </a:lnTo>
                  <a:lnTo>
                    <a:pt x="535590" y="474979"/>
                  </a:lnTo>
                  <a:close/>
                </a:path>
                <a:path extrusionOk="0" h="786129" w="1873250">
                  <a:moveTo>
                    <a:pt x="962310" y="426719"/>
                  </a:moveTo>
                  <a:lnTo>
                    <a:pt x="931396" y="457199"/>
                  </a:lnTo>
                  <a:lnTo>
                    <a:pt x="901715" y="466089"/>
                  </a:lnTo>
                  <a:lnTo>
                    <a:pt x="960188" y="466089"/>
                  </a:lnTo>
                  <a:lnTo>
                    <a:pt x="961701" y="464819"/>
                  </a:lnTo>
                  <a:lnTo>
                    <a:pt x="971581" y="452119"/>
                  </a:lnTo>
                  <a:lnTo>
                    <a:pt x="962310" y="426719"/>
                  </a:lnTo>
                  <a:close/>
                </a:path>
                <a:path extrusionOk="0" h="786129" w="1873250">
                  <a:moveTo>
                    <a:pt x="1000283" y="309879"/>
                  </a:moveTo>
                  <a:lnTo>
                    <a:pt x="958627" y="325119"/>
                  </a:lnTo>
                  <a:lnTo>
                    <a:pt x="1005744" y="457199"/>
                  </a:lnTo>
                  <a:lnTo>
                    <a:pt x="1047400" y="441959"/>
                  </a:lnTo>
                  <a:lnTo>
                    <a:pt x="1017047" y="356869"/>
                  </a:lnTo>
                  <a:lnTo>
                    <a:pt x="1020808" y="345439"/>
                  </a:lnTo>
                  <a:lnTo>
                    <a:pt x="1025604" y="335279"/>
                  </a:lnTo>
                  <a:lnTo>
                    <a:pt x="1031424" y="328929"/>
                  </a:lnTo>
                  <a:lnTo>
                    <a:pt x="1007014" y="328929"/>
                  </a:lnTo>
                  <a:lnTo>
                    <a:pt x="1000283" y="309879"/>
                  </a:lnTo>
                  <a:close/>
                </a:path>
                <a:path extrusionOk="0" h="786129" w="1873250">
                  <a:moveTo>
                    <a:pt x="565689" y="392429"/>
                  </a:moveTo>
                  <a:lnTo>
                    <a:pt x="559466" y="392429"/>
                  </a:lnTo>
                  <a:lnTo>
                    <a:pt x="546893" y="397509"/>
                  </a:lnTo>
                  <a:lnTo>
                    <a:pt x="542321" y="401319"/>
                  </a:lnTo>
                  <a:lnTo>
                    <a:pt x="537915" y="409940"/>
                  </a:lnTo>
                  <a:lnTo>
                    <a:pt x="547655" y="436879"/>
                  </a:lnTo>
                  <a:lnTo>
                    <a:pt x="545842" y="437390"/>
                  </a:lnTo>
                  <a:lnTo>
                    <a:pt x="557053" y="443229"/>
                  </a:lnTo>
                  <a:lnTo>
                    <a:pt x="563276" y="443229"/>
                  </a:lnTo>
                  <a:lnTo>
                    <a:pt x="575849" y="438149"/>
                  </a:lnTo>
                  <a:lnTo>
                    <a:pt x="580421" y="434339"/>
                  </a:lnTo>
                  <a:lnTo>
                    <a:pt x="586263" y="421639"/>
                  </a:lnTo>
                  <a:lnTo>
                    <a:pt x="586517" y="415289"/>
                  </a:lnTo>
                  <a:lnTo>
                    <a:pt x="584358" y="410209"/>
                  </a:lnTo>
                  <a:lnTo>
                    <a:pt x="582072" y="403859"/>
                  </a:lnTo>
                  <a:lnTo>
                    <a:pt x="577881" y="398779"/>
                  </a:lnTo>
                  <a:lnTo>
                    <a:pt x="571785" y="396239"/>
                  </a:lnTo>
                  <a:lnTo>
                    <a:pt x="565689" y="392429"/>
                  </a:lnTo>
                  <a:close/>
                </a:path>
                <a:path extrusionOk="0" h="786129" w="1873250">
                  <a:moveTo>
                    <a:pt x="537915" y="409940"/>
                  </a:moveTo>
                  <a:lnTo>
                    <a:pt x="536479" y="412749"/>
                  </a:lnTo>
                  <a:lnTo>
                    <a:pt x="536225" y="419099"/>
                  </a:lnTo>
                  <a:lnTo>
                    <a:pt x="538384" y="425449"/>
                  </a:lnTo>
                  <a:lnTo>
                    <a:pt x="540670" y="431799"/>
                  </a:lnTo>
                  <a:lnTo>
                    <a:pt x="544861" y="436879"/>
                  </a:lnTo>
                  <a:lnTo>
                    <a:pt x="545842" y="437390"/>
                  </a:lnTo>
                  <a:lnTo>
                    <a:pt x="547655" y="436879"/>
                  </a:lnTo>
                  <a:lnTo>
                    <a:pt x="537915" y="409940"/>
                  </a:lnTo>
                  <a:close/>
                </a:path>
                <a:path extrusionOk="0" h="786129" w="1873250">
                  <a:moveTo>
                    <a:pt x="1107630" y="323849"/>
                  </a:moveTo>
                  <a:lnTo>
                    <a:pt x="1047851" y="323849"/>
                  </a:lnTo>
                  <a:lnTo>
                    <a:pt x="1056052" y="326389"/>
                  </a:lnTo>
                  <a:lnTo>
                    <a:pt x="1062849" y="332739"/>
                  </a:lnTo>
                  <a:lnTo>
                    <a:pt x="1068228" y="344169"/>
                  </a:lnTo>
                  <a:lnTo>
                    <a:pt x="1097057" y="424179"/>
                  </a:lnTo>
                  <a:lnTo>
                    <a:pt x="1138713" y="410209"/>
                  </a:lnTo>
                  <a:lnTo>
                    <a:pt x="1108741" y="326389"/>
                  </a:lnTo>
                  <a:lnTo>
                    <a:pt x="1107630" y="323849"/>
                  </a:lnTo>
                  <a:close/>
                </a:path>
                <a:path extrusionOk="0" h="786129" w="1873250">
                  <a:moveTo>
                    <a:pt x="943149" y="377189"/>
                  </a:moveTo>
                  <a:lnTo>
                    <a:pt x="886503" y="377189"/>
                  </a:lnTo>
                  <a:lnTo>
                    <a:pt x="897001" y="379729"/>
                  </a:lnTo>
                  <a:lnTo>
                    <a:pt x="906021" y="387349"/>
                  </a:lnTo>
                  <a:lnTo>
                    <a:pt x="913542" y="398779"/>
                  </a:lnTo>
                  <a:lnTo>
                    <a:pt x="856138" y="419099"/>
                  </a:lnTo>
                  <a:lnTo>
                    <a:pt x="925192" y="419099"/>
                  </a:lnTo>
                  <a:lnTo>
                    <a:pt x="958119" y="407669"/>
                  </a:lnTo>
                  <a:lnTo>
                    <a:pt x="951616" y="391159"/>
                  </a:lnTo>
                  <a:lnTo>
                    <a:pt x="943149" y="377189"/>
                  </a:lnTo>
                  <a:close/>
                </a:path>
                <a:path extrusionOk="0" h="786129" w="1873250">
                  <a:moveTo>
                    <a:pt x="743362" y="330199"/>
                  </a:moveTo>
                  <a:lnTo>
                    <a:pt x="701706" y="345439"/>
                  </a:lnTo>
                  <a:lnTo>
                    <a:pt x="726217" y="414019"/>
                  </a:lnTo>
                  <a:lnTo>
                    <a:pt x="773189" y="414019"/>
                  </a:lnTo>
                  <a:lnTo>
                    <a:pt x="743362" y="330199"/>
                  </a:lnTo>
                  <a:close/>
                </a:path>
                <a:path extrusionOk="0" h="786129" w="1873250">
                  <a:moveTo>
                    <a:pt x="1188967" y="292099"/>
                  </a:moveTo>
                  <a:lnTo>
                    <a:pt x="1141888" y="292099"/>
                  </a:lnTo>
                  <a:lnTo>
                    <a:pt x="1162208" y="347979"/>
                  </a:lnTo>
                  <a:lnTo>
                    <a:pt x="1188751" y="380999"/>
                  </a:lnTo>
                  <a:lnTo>
                    <a:pt x="1208341" y="384809"/>
                  </a:lnTo>
                  <a:lnTo>
                    <a:pt x="1219362" y="383539"/>
                  </a:lnTo>
                  <a:lnTo>
                    <a:pt x="1258155" y="364489"/>
                  </a:lnTo>
                  <a:lnTo>
                    <a:pt x="1266729" y="358139"/>
                  </a:lnTo>
                  <a:lnTo>
                    <a:pt x="1263173" y="347979"/>
                  </a:lnTo>
                  <a:lnTo>
                    <a:pt x="1218850" y="347979"/>
                  </a:lnTo>
                  <a:lnTo>
                    <a:pt x="1208944" y="342899"/>
                  </a:lnTo>
                  <a:lnTo>
                    <a:pt x="1205261" y="337819"/>
                  </a:lnTo>
                  <a:lnTo>
                    <a:pt x="1202975" y="331469"/>
                  </a:lnTo>
                  <a:lnTo>
                    <a:pt x="1188967" y="292099"/>
                  </a:lnTo>
                  <a:close/>
                </a:path>
                <a:path extrusionOk="0" h="786129" w="1873250">
                  <a:moveTo>
                    <a:pt x="1285398" y="208279"/>
                  </a:moveTo>
                  <a:lnTo>
                    <a:pt x="1243742" y="223519"/>
                  </a:lnTo>
                  <a:lnTo>
                    <a:pt x="1290859" y="355599"/>
                  </a:lnTo>
                  <a:lnTo>
                    <a:pt x="1332515" y="341629"/>
                  </a:lnTo>
                  <a:lnTo>
                    <a:pt x="1285398" y="208279"/>
                  </a:lnTo>
                  <a:close/>
                </a:path>
                <a:path extrusionOk="0" h="786129" w="1873250">
                  <a:moveTo>
                    <a:pt x="1256061" y="327659"/>
                  </a:moveTo>
                  <a:lnTo>
                    <a:pt x="1249846" y="334009"/>
                  </a:lnTo>
                  <a:lnTo>
                    <a:pt x="1243584" y="339089"/>
                  </a:lnTo>
                  <a:lnTo>
                    <a:pt x="1237273" y="342899"/>
                  </a:lnTo>
                  <a:lnTo>
                    <a:pt x="1224565" y="347979"/>
                  </a:lnTo>
                  <a:lnTo>
                    <a:pt x="1263173" y="347979"/>
                  </a:lnTo>
                  <a:lnTo>
                    <a:pt x="1256061" y="327659"/>
                  </a:lnTo>
                  <a:close/>
                </a:path>
                <a:path extrusionOk="0" h="786129" w="1873250">
                  <a:moveTo>
                    <a:pt x="1062402" y="288289"/>
                  </a:moveTo>
                  <a:lnTo>
                    <a:pt x="1021191" y="306069"/>
                  </a:lnTo>
                  <a:lnTo>
                    <a:pt x="1007014" y="328929"/>
                  </a:lnTo>
                  <a:lnTo>
                    <a:pt x="1031424" y="328929"/>
                  </a:lnTo>
                  <a:lnTo>
                    <a:pt x="1038256" y="325119"/>
                  </a:lnTo>
                  <a:lnTo>
                    <a:pt x="1047851" y="323849"/>
                  </a:lnTo>
                  <a:lnTo>
                    <a:pt x="1107630" y="323849"/>
                  </a:lnTo>
                  <a:lnTo>
                    <a:pt x="1103743" y="314959"/>
                  </a:lnTo>
                  <a:lnTo>
                    <a:pt x="1097518" y="304799"/>
                  </a:lnTo>
                  <a:lnTo>
                    <a:pt x="1090078" y="298449"/>
                  </a:lnTo>
                  <a:lnTo>
                    <a:pt x="1081436" y="293369"/>
                  </a:lnTo>
                  <a:lnTo>
                    <a:pt x="1072056" y="289559"/>
                  </a:lnTo>
                  <a:lnTo>
                    <a:pt x="1062402" y="288289"/>
                  </a:lnTo>
                  <a:close/>
                </a:path>
                <a:path extrusionOk="0" h="786129" w="1873250">
                  <a:moveTo>
                    <a:pt x="1449174" y="201929"/>
                  </a:moveTo>
                  <a:lnTo>
                    <a:pt x="1388419" y="201929"/>
                  </a:lnTo>
                  <a:lnTo>
                    <a:pt x="1397254" y="203199"/>
                  </a:lnTo>
                  <a:lnTo>
                    <a:pt x="1403850" y="208279"/>
                  </a:lnTo>
                  <a:lnTo>
                    <a:pt x="1408207" y="218439"/>
                  </a:lnTo>
                  <a:lnTo>
                    <a:pt x="1385730" y="234949"/>
                  </a:lnTo>
                  <a:lnTo>
                    <a:pt x="1368599" y="248919"/>
                  </a:lnTo>
                  <a:lnTo>
                    <a:pt x="1356826" y="260349"/>
                  </a:lnTo>
                  <a:lnTo>
                    <a:pt x="1350422" y="269239"/>
                  </a:lnTo>
                  <a:lnTo>
                    <a:pt x="1347563" y="276859"/>
                  </a:lnTo>
                  <a:lnTo>
                    <a:pt x="1346406" y="284479"/>
                  </a:lnTo>
                  <a:lnTo>
                    <a:pt x="1346940" y="293369"/>
                  </a:lnTo>
                  <a:lnTo>
                    <a:pt x="1375290" y="322579"/>
                  </a:lnTo>
                  <a:lnTo>
                    <a:pt x="1382649" y="323849"/>
                  </a:lnTo>
                  <a:lnTo>
                    <a:pt x="1397793" y="321309"/>
                  </a:lnTo>
                  <a:lnTo>
                    <a:pt x="1408394" y="316229"/>
                  </a:lnTo>
                  <a:lnTo>
                    <a:pt x="1418304" y="308609"/>
                  </a:lnTo>
                  <a:lnTo>
                    <a:pt x="1427547" y="300989"/>
                  </a:lnTo>
                  <a:lnTo>
                    <a:pt x="1436147" y="290829"/>
                  </a:lnTo>
                  <a:lnTo>
                    <a:pt x="1400206" y="290829"/>
                  </a:lnTo>
                  <a:lnTo>
                    <a:pt x="1396650" y="288289"/>
                  </a:lnTo>
                  <a:lnTo>
                    <a:pt x="1392967" y="287019"/>
                  </a:lnTo>
                  <a:lnTo>
                    <a:pt x="1390554" y="284479"/>
                  </a:lnTo>
                  <a:lnTo>
                    <a:pt x="1389157" y="280669"/>
                  </a:lnTo>
                  <a:lnTo>
                    <a:pt x="1386998" y="274319"/>
                  </a:lnTo>
                  <a:lnTo>
                    <a:pt x="1387887" y="267969"/>
                  </a:lnTo>
                  <a:lnTo>
                    <a:pt x="1391697" y="262889"/>
                  </a:lnTo>
                  <a:lnTo>
                    <a:pt x="1395341" y="257809"/>
                  </a:lnTo>
                  <a:lnTo>
                    <a:pt x="1400556" y="252729"/>
                  </a:lnTo>
                  <a:lnTo>
                    <a:pt x="1407342" y="246379"/>
                  </a:lnTo>
                  <a:lnTo>
                    <a:pt x="1415700" y="238759"/>
                  </a:lnTo>
                  <a:lnTo>
                    <a:pt x="1462417" y="238759"/>
                  </a:lnTo>
                  <a:lnTo>
                    <a:pt x="1449174" y="201929"/>
                  </a:lnTo>
                  <a:close/>
                </a:path>
                <a:path extrusionOk="0" h="786129" w="1873250">
                  <a:moveTo>
                    <a:pt x="1462417" y="238759"/>
                  </a:moveTo>
                  <a:lnTo>
                    <a:pt x="1415700" y="238759"/>
                  </a:lnTo>
                  <a:lnTo>
                    <a:pt x="1427130" y="271779"/>
                  </a:lnTo>
                  <a:lnTo>
                    <a:pt x="1422987" y="278129"/>
                  </a:lnTo>
                  <a:lnTo>
                    <a:pt x="1418367" y="283209"/>
                  </a:lnTo>
                  <a:lnTo>
                    <a:pt x="1413271" y="287019"/>
                  </a:lnTo>
                  <a:lnTo>
                    <a:pt x="1407699" y="289559"/>
                  </a:lnTo>
                  <a:lnTo>
                    <a:pt x="1403889" y="290829"/>
                  </a:lnTo>
                  <a:lnTo>
                    <a:pt x="1436147" y="290829"/>
                  </a:lnTo>
                  <a:lnTo>
                    <a:pt x="1441217" y="295909"/>
                  </a:lnTo>
                  <a:lnTo>
                    <a:pt x="1447657" y="298449"/>
                  </a:lnTo>
                  <a:lnTo>
                    <a:pt x="1455453" y="299719"/>
                  </a:lnTo>
                  <a:lnTo>
                    <a:pt x="1464595" y="297179"/>
                  </a:lnTo>
                  <a:lnTo>
                    <a:pt x="1473622" y="293369"/>
                  </a:lnTo>
                  <a:lnTo>
                    <a:pt x="1482423" y="287019"/>
                  </a:lnTo>
                  <a:lnTo>
                    <a:pt x="1491009" y="279399"/>
                  </a:lnTo>
                  <a:lnTo>
                    <a:pt x="1499393" y="270509"/>
                  </a:lnTo>
                  <a:lnTo>
                    <a:pt x="1496642" y="262889"/>
                  </a:lnTo>
                  <a:lnTo>
                    <a:pt x="1473485" y="262889"/>
                  </a:lnTo>
                  <a:lnTo>
                    <a:pt x="1470056" y="260349"/>
                  </a:lnTo>
                  <a:lnTo>
                    <a:pt x="1467897" y="253999"/>
                  </a:lnTo>
                  <a:lnTo>
                    <a:pt x="1462417" y="238759"/>
                  </a:lnTo>
                  <a:close/>
                </a:path>
                <a:path extrusionOk="0" h="786129" w="1873250">
                  <a:moveTo>
                    <a:pt x="1158652" y="207009"/>
                  </a:moveTo>
                  <a:lnTo>
                    <a:pt x="1153445" y="208279"/>
                  </a:lnTo>
                  <a:lnTo>
                    <a:pt x="1120171" y="290829"/>
                  </a:lnTo>
                  <a:lnTo>
                    <a:pt x="1122965" y="298449"/>
                  </a:lnTo>
                  <a:lnTo>
                    <a:pt x="1141888" y="292099"/>
                  </a:lnTo>
                  <a:lnTo>
                    <a:pt x="1188967" y="292099"/>
                  </a:lnTo>
                  <a:lnTo>
                    <a:pt x="1183544" y="276859"/>
                  </a:lnTo>
                  <a:lnTo>
                    <a:pt x="1231804" y="260349"/>
                  </a:lnTo>
                  <a:lnTo>
                    <a:pt x="1227829" y="248919"/>
                  </a:lnTo>
                  <a:lnTo>
                    <a:pt x="1173511" y="248919"/>
                  </a:lnTo>
                  <a:lnTo>
                    <a:pt x="1158652" y="207009"/>
                  </a:lnTo>
                  <a:close/>
                </a:path>
                <a:path extrusionOk="0" h="786129" w="1873250">
                  <a:moveTo>
                    <a:pt x="1492535" y="63500"/>
                  </a:moveTo>
                  <a:lnTo>
                    <a:pt x="1450879" y="78739"/>
                  </a:lnTo>
                  <a:lnTo>
                    <a:pt x="1520602" y="274319"/>
                  </a:lnTo>
                  <a:lnTo>
                    <a:pt x="1562258" y="259079"/>
                  </a:lnTo>
                  <a:lnTo>
                    <a:pt x="1492535" y="63500"/>
                  </a:lnTo>
                  <a:close/>
                </a:path>
                <a:path extrusionOk="0" h="786129" w="1873250">
                  <a:moveTo>
                    <a:pt x="1491138" y="247649"/>
                  </a:moveTo>
                  <a:lnTo>
                    <a:pt x="1485804" y="255269"/>
                  </a:lnTo>
                  <a:lnTo>
                    <a:pt x="1481486" y="259079"/>
                  </a:lnTo>
                  <a:lnTo>
                    <a:pt x="1478057" y="260349"/>
                  </a:lnTo>
                  <a:lnTo>
                    <a:pt x="1473485" y="262889"/>
                  </a:lnTo>
                  <a:lnTo>
                    <a:pt x="1496642" y="262889"/>
                  </a:lnTo>
                  <a:lnTo>
                    <a:pt x="1491138" y="247649"/>
                  </a:lnTo>
                  <a:close/>
                </a:path>
                <a:path extrusionOk="0" h="786129" w="1873250">
                  <a:moveTo>
                    <a:pt x="1221644" y="231139"/>
                  </a:moveTo>
                  <a:lnTo>
                    <a:pt x="1173511" y="248919"/>
                  </a:lnTo>
                  <a:lnTo>
                    <a:pt x="1227829" y="248919"/>
                  </a:lnTo>
                  <a:lnTo>
                    <a:pt x="1221644" y="231139"/>
                  </a:lnTo>
                  <a:close/>
                </a:path>
                <a:path extrusionOk="0" h="786129" w="1873250">
                  <a:moveTo>
                    <a:pt x="1592738" y="99059"/>
                  </a:moveTo>
                  <a:lnTo>
                    <a:pt x="1551082" y="114299"/>
                  </a:lnTo>
                  <a:lnTo>
                    <a:pt x="1598199" y="246379"/>
                  </a:lnTo>
                  <a:lnTo>
                    <a:pt x="1639728" y="232409"/>
                  </a:lnTo>
                  <a:lnTo>
                    <a:pt x="1592738" y="99059"/>
                  </a:lnTo>
                  <a:close/>
                </a:path>
                <a:path extrusionOk="0" h="786129" w="1873250">
                  <a:moveTo>
                    <a:pt x="1401429" y="167639"/>
                  </a:moveTo>
                  <a:lnTo>
                    <a:pt x="1361017" y="180339"/>
                  </a:lnTo>
                  <a:lnTo>
                    <a:pt x="1324387" y="209549"/>
                  </a:lnTo>
                  <a:lnTo>
                    <a:pt x="1336452" y="243839"/>
                  </a:lnTo>
                  <a:lnTo>
                    <a:pt x="1344431" y="229869"/>
                  </a:lnTo>
                  <a:lnTo>
                    <a:pt x="1353899" y="218439"/>
                  </a:lnTo>
                  <a:lnTo>
                    <a:pt x="1364867" y="210819"/>
                  </a:lnTo>
                  <a:lnTo>
                    <a:pt x="1377346" y="204469"/>
                  </a:lnTo>
                  <a:lnTo>
                    <a:pt x="1388419" y="201929"/>
                  </a:lnTo>
                  <a:lnTo>
                    <a:pt x="1449174" y="201929"/>
                  </a:lnTo>
                  <a:lnTo>
                    <a:pt x="1446434" y="194309"/>
                  </a:lnTo>
                  <a:lnTo>
                    <a:pt x="1436671" y="177799"/>
                  </a:lnTo>
                  <a:lnTo>
                    <a:pt x="1421669" y="168909"/>
                  </a:lnTo>
                  <a:lnTo>
                    <a:pt x="1401429" y="167639"/>
                  </a:lnTo>
                  <a:close/>
                </a:path>
                <a:path extrusionOk="0" h="786129" w="1873250">
                  <a:moveTo>
                    <a:pt x="1771554" y="35559"/>
                  </a:moveTo>
                  <a:lnTo>
                    <a:pt x="1727104" y="52069"/>
                  </a:lnTo>
                  <a:lnTo>
                    <a:pt x="1818290" y="143509"/>
                  </a:lnTo>
                  <a:lnTo>
                    <a:pt x="1809654" y="242569"/>
                  </a:lnTo>
                  <a:lnTo>
                    <a:pt x="1854104" y="227329"/>
                  </a:lnTo>
                  <a:lnTo>
                    <a:pt x="1865204" y="93979"/>
                  </a:lnTo>
                  <a:lnTo>
                    <a:pt x="1823751" y="93979"/>
                  </a:lnTo>
                  <a:lnTo>
                    <a:pt x="1771554" y="35559"/>
                  </a:lnTo>
                  <a:close/>
                </a:path>
                <a:path extrusionOk="0" h="786129" w="1873250">
                  <a:moveTo>
                    <a:pt x="1689657" y="113029"/>
                  </a:moveTo>
                  <a:lnTo>
                    <a:pt x="1643030" y="113029"/>
                  </a:lnTo>
                  <a:lnTo>
                    <a:pt x="1663223" y="170179"/>
                  </a:lnTo>
                  <a:lnTo>
                    <a:pt x="1689893" y="201929"/>
                  </a:lnTo>
                  <a:lnTo>
                    <a:pt x="1699252" y="205739"/>
                  </a:lnTo>
                  <a:lnTo>
                    <a:pt x="1709419" y="205739"/>
                  </a:lnTo>
                  <a:lnTo>
                    <a:pt x="1750456" y="193039"/>
                  </a:lnTo>
                  <a:lnTo>
                    <a:pt x="1767871" y="180339"/>
                  </a:lnTo>
                  <a:lnTo>
                    <a:pt x="1763871" y="168909"/>
                  </a:lnTo>
                  <a:lnTo>
                    <a:pt x="1719992" y="168909"/>
                  </a:lnTo>
                  <a:lnTo>
                    <a:pt x="1710086" y="163829"/>
                  </a:lnTo>
                  <a:lnTo>
                    <a:pt x="1706403" y="160019"/>
                  </a:lnTo>
                  <a:lnTo>
                    <a:pt x="1704117" y="153669"/>
                  </a:lnTo>
                  <a:lnTo>
                    <a:pt x="1689657" y="113029"/>
                  </a:lnTo>
                  <a:close/>
                </a:path>
                <a:path extrusionOk="0" h="786129" w="1873250">
                  <a:moveTo>
                    <a:pt x="1247298" y="147319"/>
                  </a:moveTo>
                  <a:lnTo>
                    <a:pt x="1234598" y="152399"/>
                  </a:lnTo>
                  <a:lnTo>
                    <a:pt x="1230026" y="156209"/>
                  </a:lnTo>
                  <a:lnTo>
                    <a:pt x="1227232" y="162559"/>
                  </a:lnTo>
                  <a:lnTo>
                    <a:pt x="1224311" y="168909"/>
                  </a:lnTo>
                  <a:lnTo>
                    <a:pt x="1223930" y="175259"/>
                  </a:lnTo>
                  <a:lnTo>
                    <a:pt x="1228502" y="187959"/>
                  </a:lnTo>
                  <a:lnTo>
                    <a:pt x="1232566" y="191769"/>
                  </a:lnTo>
                  <a:lnTo>
                    <a:pt x="1244758" y="198119"/>
                  </a:lnTo>
                  <a:lnTo>
                    <a:pt x="1250981" y="198119"/>
                  </a:lnTo>
                  <a:lnTo>
                    <a:pt x="1257204" y="195579"/>
                  </a:lnTo>
                  <a:lnTo>
                    <a:pt x="1263681" y="194309"/>
                  </a:lnTo>
                  <a:lnTo>
                    <a:pt x="1268253" y="189229"/>
                  </a:lnTo>
                  <a:lnTo>
                    <a:pt x="1271174" y="182879"/>
                  </a:lnTo>
                  <a:lnTo>
                    <a:pt x="1273968" y="177799"/>
                  </a:lnTo>
                  <a:lnTo>
                    <a:pt x="1274349" y="171449"/>
                  </a:lnTo>
                  <a:lnTo>
                    <a:pt x="1269777" y="158749"/>
                  </a:lnTo>
                  <a:lnTo>
                    <a:pt x="1265586" y="153669"/>
                  </a:lnTo>
                  <a:lnTo>
                    <a:pt x="1253521" y="148589"/>
                  </a:lnTo>
                  <a:lnTo>
                    <a:pt x="1247298" y="147319"/>
                  </a:lnTo>
                  <a:close/>
                </a:path>
                <a:path extrusionOk="0" h="786129" w="1873250">
                  <a:moveTo>
                    <a:pt x="1757203" y="149859"/>
                  </a:moveTo>
                  <a:lnTo>
                    <a:pt x="1744710" y="160019"/>
                  </a:lnTo>
                  <a:lnTo>
                    <a:pt x="1731930" y="167639"/>
                  </a:lnTo>
                  <a:lnTo>
                    <a:pt x="1725580" y="168909"/>
                  </a:lnTo>
                  <a:lnTo>
                    <a:pt x="1763871" y="168909"/>
                  </a:lnTo>
                  <a:lnTo>
                    <a:pt x="1757203" y="149859"/>
                  </a:lnTo>
                  <a:close/>
                </a:path>
                <a:path extrusionOk="0" h="786129" w="1873250">
                  <a:moveTo>
                    <a:pt x="1659794" y="29209"/>
                  </a:moveTo>
                  <a:lnTo>
                    <a:pt x="1654587" y="30479"/>
                  </a:lnTo>
                  <a:lnTo>
                    <a:pt x="1621186" y="111759"/>
                  </a:lnTo>
                  <a:lnTo>
                    <a:pt x="1624107" y="120649"/>
                  </a:lnTo>
                  <a:lnTo>
                    <a:pt x="1643030" y="113029"/>
                  </a:lnTo>
                  <a:lnTo>
                    <a:pt x="1689657" y="113029"/>
                  </a:lnTo>
                  <a:lnTo>
                    <a:pt x="1684686" y="99059"/>
                  </a:lnTo>
                  <a:lnTo>
                    <a:pt x="1732946" y="81279"/>
                  </a:lnTo>
                  <a:lnTo>
                    <a:pt x="1728790" y="69850"/>
                  </a:lnTo>
                  <a:lnTo>
                    <a:pt x="1674653" y="69850"/>
                  </a:lnTo>
                  <a:lnTo>
                    <a:pt x="1659794" y="29209"/>
                  </a:lnTo>
                  <a:close/>
                </a:path>
                <a:path extrusionOk="0" h="786129" w="1873250">
                  <a:moveTo>
                    <a:pt x="1873027" y="0"/>
                  </a:moveTo>
                  <a:lnTo>
                    <a:pt x="1829466" y="15239"/>
                  </a:lnTo>
                  <a:lnTo>
                    <a:pt x="1823751" y="93979"/>
                  </a:lnTo>
                  <a:lnTo>
                    <a:pt x="1865204" y="93979"/>
                  </a:lnTo>
                  <a:lnTo>
                    <a:pt x="1873027" y="0"/>
                  </a:lnTo>
                  <a:close/>
                </a:path>
                <a:path extrusionOk="0" h="786129" w="1873250">
                  <a:moveTo>
                    <a:pt x="1554511" y="38100"/>
                  </a:moveTo>
                  <a:lnTo>
                    <a:pt x="1541938" y="43179"/>
                  </a:lnTo>
                  <a:lnTo>
                    <a:pt x="1537366" y="46989"/>
                  </a:lnTo>
                  <a:lnTo>
                    <a:pt x="1531524" y="59689"/>
                  </a:lnTo>
                  <a:lnTo>
                    <a:pt x="1531270" y="66039"/>
                  </a:lnTo>
                  <a:lnTo>
                    <a:pt x="1533556" y="72389"/>
                  </a:lnTo>
                  <a:lnTo>
                    <a:pt x="1535715" y="78739"/>
                  </a:lnTo>
                  <a:lnTo>
                    <a:pt x="1539906" y="82550"/>
                  </a:lnTo>
                  <a:lnTo>
                    <a:pt x="1552098" y="88900"/>
                  </a:lnTo>
                  <a:lnTo>
                    <a:pt x="1558321" y="88900"/>
                  </a:lnTo>
                  <a:lnTo>
                    <a:pt x="1564544" y="86359"/>
                  </a:lnTo>
                  <a:lnTo>
                    <a:pt x="1570894" y="85089"/>
                  </a:lnTo>
                  <a:lnTo>
                    <a:pt x="1575466" y="80009"/>
                  </a:lnTo>
                  <a:lnTo>
                    <a:pt x="1578387" y="73659"/>
                  </a:lnTo>
                  <a:lnTo>
                    <a:pt x="1581308" y="68579"/>
                  </a:lnTo>
                  <a:lnTo>
                    <a:pt x="1560734" y="39369"/>
                  </a:lnTo>
                  <a:lnTo>
                    <a:pt x="1554511" y="38100"/>
                  </a:lnTo>
                  <a:close/>
                </a:path>
                <a:path extrusionOk="0" h="786129" w="1873250">
                  <a:moveTo>
                    <a:pt x="1722786" y="53339"/>
                  </a:moveTo>
                  <a:lnTo>
                    <a:pt x="1674653" y="69850"/>
                  </a:lnTo>
                  <a:lnTo>
                    <a:pt x="1728790" y="69850"/>
                  </a:lnTo>
                  <a:lnTo>
                    <a:pt x="1722786" y="53339"/>
                  </a:lnTo>
                  <a:close/>
                </a:path>
              </a:pathLst>
            </a:cu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grpSp>
      <p:sp>
        <p:nvSpPr>
          <p:cNvPr id="370" name="Google Shape;370;p14"/>
          <p:cNvSpPr/>
          <p:nvPr/>
        </p:nvSpPr>
        <p:spPr>
          <a:xfrm>
            <a:off x="8725825" y="1583051"/>
            <a:ext cx="2383800" cy="2023500"/>
          </a:xfrm>
          <a:prstGeom prst="rect">
            <a:avLst/>
          </a:prstGeom>
          <a:noFill/>
          <a:ln>
            <a:noFill/>
          </a:ln>
        </p:spPr>
        <p:txBody>
          <a:bodyPr anchorCtr="0" anchor="t" bIns="0" lIns="0" spcFirstLastPara="1" rIns="0" wrap="square" tIns="33475">
            <a:spAutoFit/>
          </a:bodyPr>
          <a:lstStyle/>
          <a:p>
            <a:pPr indent="0" lvl="0" marL="12600" marR="0" rtl="0" algn="l">
              <a:lnSpc>
                <a:spcPct val="100000"/>
              </a:lnSpc>
              <a:spcBef>
                <a:spcPts val="0"/>
              </a:spcBef>
              <a:spcAft>
                <a:spcPts val="0"/>
              </a:spcAft>
              <a:buNone/>
            </a:pPr>
            <a:r>
              <a:rPr b="0" lang="en-US" sz="2000" strike="noStrike">
                <a:solidFill>
                  <a:srgbClr val="375F92"/>
                </a:solidFill>
                <a:latin typeface="Trebuchet MS"/>
                <a:ea typeface="Trebuchet MS"/>
                <a:cs typeface="Trebuchet MS"/>
                <a:sym typeface="Trebuchet MS"/>
              </a:rPr>
              <a:t>Example:</a:t>
            </a:r>
            <a:endParaRPr b="0" sz="2000" strike="noStrike">
              <a:solidFill>
                <a:srgbClr val="000000"/>
              </a:solidFill>
              <a:latin typeface="Calibri"/>
              <a:ea typeface="Calibri"/>
              <a:cs typeface="Calibri"/>
              <a:sym typeface="Calibri"/>
            </a:endParaRPr>
          </a:p>
          <a:p>
            <a:pPr indent="0" lvl="0" marL="12600" marR="0" rtl="0" algn="l">
              <a:lnSpc>
                <a:spcPct val="113650"/>
              </a:lnSpc>
              <a:spcBef>
                <a:spcPts val="213"/>
              </a:spcBef>
              <a:spcAft>
                <a:spcPts val="0"/>
              </a:spcAft>
              <a:buNone/>
            </a:pPr>
            <a:r>
              <a:rPr b="0" lang="en-US" sz="2000" strike="noStrike">
                <a:solidFill>
                  <a:srgbClr val="000000"/>
                </a:solidFill>
                <a:latin typeface="Trebuchet MS"/>
                <a:ea typeface="Trebuchet MS"/>
                <a:cs typeface="Trebuchet MS"/>
                <a:sym typeface="Trebuchet MS"/>
              </a:rPr>
              <a:t>Criminal steals</a:t>
            </a:r>
            <a:endParaRPr b="0" sz="2000" strike="noStrike">
              <a:solidFill>
                <a:srgbClr val="000000"/>
              </a:solidFill>
              <a:latin typeface="Calibri"/>
              <a:ea typeface="Calibri"/>
              <a:cs typeface="Calibri"/>
              <a:sym typeface="Calibri"/>
            </a:endParaRPr>
          </a:p>
          <a:p>
            <a:pPr indent="0" lvl="0" marL="12600" marR="0" rtl="0" algn="l">
              <a:lnSpc>
                <a:spcPct val="108000"/>
              </a:lnSpc>
              <a:spcBef>
                <a:spcPts val="202"/>
              </a:spcBef>
              <a:spcAft>
                <a:spcPts val="0"/>
              </a:spcAft>
              <a:buNone/>
            </a:pPr>
            <a:r>
              <a:rPr b="0" lang="en-US" sz="2000" strike="noStrike">
                <a:solidFill>
                  <a:srgbClr val="000000"/>
                </a:solidFill>
                <a:latin typeface="Trebuchet MS"/>
                <a:ea typeface="Trebuchet MS"/>
                <a:cs typeface="Trebuchet MS"/>
                <a:sym typeface="Trebuchet MS"/>
              </a:rPr>
              <a:t>customers’ usernames,  passwords, or credit  card information</a:t>
            </a:r>
            <a:endParaRPr b="0" sz="2000" strike="noStrike">
              <a:solidFill>
                <a:srgbClr val="000000"/>
              </a:solidFill>
              <a:latin typeface="Calibri"/>
              <a:ea typeface="Calibri"/>
              <a:cs typeface="Calibri"/>
              <a:sym typeface="Calibri"/>
            </a:endParaRPr>
          </a:p>
        </p:txBody>
      </p:sp>
      <p:sp>
        <p:nvSpPr>
          <p:cNvPr id="371" name="Google Shape;371;p14"/>
          <p:cNvSpPr/>
          <p:nvPr/>
        </p:nvSpPr>
        <p:spPr>
          <a:xfrm>
            <a:off x="885600" y="1407960"/>
            <a:ext cx="348624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Confidentiality</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3677f3cb17b_0_41"/>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100"/>
              <a:t>What If Your Cloud Drive Got Corrupted?</a:t>
            </a:r>
            <a:endParaRPr sz="2100"/>
          </a:p>
        </p:txBody>
      </p:sp>
      <p:sp>
        <p:nvSpPr>
          <p:cNvPr id="377" name="Google Shape;377;g3677f3cb17b_0_41"/>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if you suddenly lose access to your Google Drive? That's not a confidentiality problem, it’s an availability issue. What if someone edits your file? That’s an integrity breach. This slide explains CIA using daily Indian tech usage.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 name="Shape 381"/>
        <p:cNvGrpSpPr/>
        <p:nvPr/>
      </p:nvGrpSpPr>
      <p:grpSpPr>
        <a:xfrm>
          <a:off x="0" y="0"/>
          <a:ext cx="0" cy="0"/>
          <a:chOff x="0" y="0"/>
          <a:chExt cx="0" cy="0"/>
        </a:xfrm>
      </p:grpSpPr>
      <p:sp>
        <p:nvSpPr>
          <p:cNvPr id="382" name="Google Shape;382;p15"/>
          <p:cNvSpPr/>
          <p:nvPr/>
        </p:nvSpPr>
        <p:spPr>
          <a:xfrm>
            <a:off x="794880" y="19080"/>
            <a:ext cx="182088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CIA Triad</a:t>
            </a:r>
            <a:endParaRPr b="0" sz="3600" strike="noStrike">
              <a:solidFill>
                <a:srgbClr val="000000"/>
              </a:solidFill>
              <a:latin typeface="Arial"/>
              <a:ea typeface="Arial"/>
              <a:cs typeface="Arial"/>
              <a:sym typeface="Arial"/>
            </a:endParaRPr>
          </a:p>
        </p:txBody>
      </p:sp>
      <p:grpSp>
        <p:nvGrpSpPr>
          <p:cNvPr id="383" name="Google Shape;383;p15"/>
          <p:cNvGrpSpPr/>
          <p:nvPr/>
        </p:nvGrpSpPr>
        <p:grpSpPr>
          <a:xfrm>
            <a:off x="2612520" y="2079720"/>
            <a:ext cx="4968720" cy="3238560"/>
            <a:chOff x="2612520" y="2079720"/>
            <a:chExt cx="4968720" cy="3238560"/>
          </a:xfrm>
        </p:grpSpPr>
        <p:sp>
          <p:nvSpPr>
            <p:cNvPr id="384" name="Google Shape;384;p15"/>
            <p:cNvSpPr/>
            <p:nvPr/>
          </p:nvSpPr>
          <p:spPr>
            <a:xfrm>
              <a:off x="2612520" y="2079720"/>
              <a:ext cx="4968720" cy="3238560"/>
            </a:xfrm>
            <a:custGeom>
              <a:rect b="b" l="l" r="r" t="t"/>
              <a:pathLst>
                <a:path extrusionOk="0" h="3240404" w="4971415">
                  <a:moveTo>
                    <a:pt x="4971288" y="867156"/>
                  </a:moveTo>
                  <a:lnTo>
                    <a:pt x="2485644" y="0"/>
                  </a:lnTo>
                  <a:lnTo>
                    <a:pt x="0" y="867156"/>
                  </a:lnTo>
                  <a:lnTo>
                    <a:pt x="2158009" y="1620012"/>
                  </a:lnTo>
                  <a:lnTo>
                    <a:pt x="0" y="2372868"/>
                  </a:lnTo>
                  <a:lnTo>
                    <a:pt x="2485644" y="3240024"/>
                  </a:lnTo>
                  <a:lnTo>
                    <a:pt x="4971288" y="2372868"/>
                  </a:lnTo>
                  <a:lnTo>
                    <a:pt x="2813266" y="1620012"/>
                  </a:lnTo>
                  <a:lnTo>
                    <a:pt x="4971288" y="867156"/>
                  </a:lnTo>
                  <a:close/>
                </a:path>
              </a:pathLst>
            </a:custGeom>
            <a:solidFill>
              <a:srgbClr val="000000">
                <a:alpha val="4705"/>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85" name="Google Shape;385;p15"/>
            <p:cNvSpPr/>
            <p:nvPr/>
          </p:nvSpPr>
          <p:spPr>
            <a:xfrm>
              <a:off x="2612520" y="2832120"/>
              <a:ext cx="4968720" cy="1731960"/>
            </a:xfrm>
            <a:custGeom>
              <a:rect b="b" l="l" r="r" t="t"/>
              <a:pathLst>
                <a:path extrusionOk="0" h="1734820" w="4971415">
                  <a:moveTo>
                    <a:pt x="2485643" y="0"/>
                  </a:moveTo>
                  <a:lnTo>
                    <a:pt x="0" y="867156"/>
                  </a:lnTo>
                  <a:lnTo>
                    <a:pt x="2485643" y="1734312"/>
                  </a:lnTo>
                  <a:lnTo>
                    <a:pt x="4971288" y="867156"/>
                  </a:lnTo>
                  <a:lnTo>
                    <a:pt x="2485643" y="0"/>
                  </a:lnTo>
                  <a:close/>
                </a:path>
              </a:pathLst>
            </a:custGeom>
            <a:solidFill>
              <a:srgbClr val="60ADB8">
                <a:alpha val="69803"/>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6" name="Google Shape;386;p15"/>
            <p:cNvSpPr/>
            <p:nvPr/>
          </p:nvSpPr>
          <p:spPr>
            <a:xfrm>
              <a:off x="3481200" y="3668760"/>
              <a:ext cx="1169280" cy="622080"/>
            </a:xfrm>
            <a:custGeom>
              <a:rect b="b" l="l" r="r" t="t"/>
              <a:pathLst>
                <a:path extrusionOk="0" h="626110" w="1173479">
                  <a:moveTo>
                    <a:pt x="84962" y="0"/>
                  </a:moveTo>
                  <a:lnTo>
                    <a:pt x="78739" y="254"/>
                  </a:lnTo>
                  <a:lnTo>
                    <a:pt x="66548" y="6096"/>
                  </a:lnTo>
                  <a:lnTo>
                    <a:pt x="62483" y="10668"/>
                  </a:lnTo>
                  <a:lnTo>
                    <a:pt x="57912" y="23368"/>
                  </a:lnTo>
                  <a:lnTo>
                    <a:pt x="58292" y="29464"/>
                  </a:lnTo>
                  <a:lnTo>
                    <a:pt x="61087" y="35687"/>
                  </a:lnTo>
                  <a:lnTo>
                    <a:pt x="64007" y="41783"/>
                  </a:lnTo>
                  <a:lnTo>
                    <a:pt x="68579" y="45974"/>
                  </a:lnTo>
                  <a:lnTo>
                    <a:pt x="74802" y="48133"/>
                  </a:lnTo>
                  <a:lnTo>
                    <a:pt x="81152" y="50419"/>
                  </a:lnTo>
                  <a:lnTo>
                    <a:pt x="108330" y="27051"/>
                  </a:lnTo>
                  <a:lnTo>
                    <a:pt x="107950" y="20828"/>
                  </a:lnTo>
                  <a:lnTo>
                    <a:pt x="105028" y="14732"/>
                  </a:lnTo>
                  <a:lnTo>
                    <a:pt x="102234" y="8636"/>
                  </a:lnTo>
                  <a:lnTo>
                    <a:pt x="97536" y="4445"/>
                  </a:lnTo>
                  <a:lnTo>
                    <a:pt x="91186" y="2159"/>
                  </a:lnTo>
                  <a:lnTo>
                    <a:pt x="84962" y="0"/>
                  </a:lnTo>
                  <a:close/>
                </a:path>
                <a:path extrusionOk="0" h="626110" w="1173479">
                  <a:moveTo>
                    <a:pt x="236867" y="137163"/>
                  </a:moveTo>
                  <a:lnTo>
                    <a:pt x="177738" y="137163"/>
                  </a:lnTo>
                  <a:lnTo>
                    <a:pt x="185546" y="138430"/>
                  </a:lnTo>
                  <a:lnTo>
                    <a:pt x="193954" y="143263"/>
                  </a:lnTo>
                  <a:lnTo>
                    <a:pt x="198612" y="150526"/>
                  </a:lnTo>
                  <a:lnTo>
                    <a:pt x="199530" y="160218"/>
                  </a:lnTo>
                  <a:lnTo>
                    <a:pt x="196723" y="172339"/>
                  </a:lnTo>
                  <a:lnTo>
                    <a:pt x="168020" y="252984"/>
                  </a:lnTo>
                  <a:lnTo>
                    <a:pt x="209676" y="267843"/>
                  </a:lnTo>
                  <a:lnTo>
                    <a:pt x="239649" y="183642"/>
                  </a:lnTo>
                  <a:lnTo>
                    <a:pt x="242839" y="171759"/>
                  </a:lnTo>
                  <a:lnTo>
                    <a:pt x="243839" y="160686"/>
                  </a:lnTo>
                  <a:lnTo>
                    <a:pt x="242649" y="150423"/>
                  </a:lnTo>
                  <a:lnTo>
                    <a:pt x="239267" y="140970"/>
                  </a:lnTo>
                  <a:lnTo>
                    <a:pt x="236867" y="137163"/>
                  </a:lnTo>
                  <a:close/>
                </a:path>
                <a:path extrusionOk="0" h="626110" w="1173479">
                  <a:moveTo>
                    <a:pt x="123825" y="88138"/>
                  </a:moveTo>
                  <a:lnTo>
                    <a:pt x="76707" y="220599"/>
                  </a:lnTo>
                  <a:lnTo>
                    <a:pt x="118363" y="235331"/>
                  </a:lnTo>
                  <a:lnTo>
                    <a:pt x="148716" y="149987"/>
                  </a:lnTo>
                  <a:lnTo>
                    <a:pt x="159311" y="142966"/>
                  </a:lnTo>
                  <a:lnTo>
                    <a:pt x="168989" y="138684"/>
                  </a:lnTo>
                  <a:lnTo>
                    <a:pt x="177738" y="137163"/>
                  </a:lnTo>
                  <a:lnTo>
                    <a:pt x="236867" y="137163"/>
                  </a:lnTo>
                  <a:lnTo>
                    <a:pt x="233981" y="132588"/>
                  </a:lnTo>
                  <a:lnTo>
                    <a:pt x="227266" y="125539"/>
                  </a:lnTo>
                  <a:lnTo>
                    <a:pt x="221927" y="121793"/>
                  </a:lnTo>
                  <a:lnTo>
                    <a:pt x="158750" y="121793"/>
                  </a:lnTo>
                  <a:lnTo>
                    <a:pt x="165480" y="102997"/>
                  </a:lnTo>
                  <a:lnTo>
                    <a:pt x="123825" y="88138"/>
                  </a:lnTo>
                  <a:close/>
                </a:path>
                <a:path extrusionOk="0" h="626110" w="1173479">
                  <a:moveTo>
                    <a:pt x="47116" y="60833"/>
                  </a:moveTo>
                  <a:lnTo>
                    <a:pt x="0" y="193294"/>
                  </a:lnTo>
                  <a:lnTo>
                    <a:pt x="41655" y="208026"/>
                  </a:lnTo>
                  <a:lnTo>
                    <a:pt x="88773" y="75692"/>
                  </a:lnTo>
                  <a:lnTo>
                    <a:pt x="47116" y="60833"/>
                  </a:lnTo>
                  <a:close/>
                </a:path>
                <a:path extrusionOk="0" h="626110" w="1173479">
                  <a:moveTo>
                    <a:pt x="197094" y="112559"/>
                  </a:moveTo>
                  <a:lnTo>
                    <a:pt x="184483" y="112664"/>
                  </a:lnTo>
                  <a:lnTo>
                    <a:pt x="171705" y="115746"/>
                  </a:lnTo>
                  <a:lnTo>
                    <a:pt x="158750" y="121793"/>
                  </a:lnTo>
                  <a:lnTo>
                    <a:pt x="221927" y="121793"/>
                  </a:lnTo>
                  <a:lnTo>
                    <a:pt x="219122" y="119824"/>
                  </a:lnTo>
                  <a:lnTo>
                    <a:pt x="209550" y="115443"/>
                  </a:lnTo>
                  <a:lnTo>
                    <a:pt x="197094" y="112559"/>
                  </a:lnTo>
                  <a:close/>
                </a:path>
                <a:path extrusionOk="0" h="626110" w="1173479">
                  <a:moveTo>
                    <a:pt x="1027176" y="409829"/>
                  </a:moveTo>
                  <a:lnTo>
                    <a:pt x="1039621" y="539369"/>
                  </a:lnTo>
                  <a:lnTo>
                    <a:pt x="970406" y="610489"/>
                  </a:lnTo>
                  <a:lnTo>
                    <a:pt x="1014856" y="625729"/>
                  </a:lnTo>
                  <a:lnTo>
                    <a:pt x="1132713" y="503809"/>
                  </a:lnTo>
                  <a:lnTo>
                    <a:pt x="1075436" y="503809"/>
                  </a:lnTo>
                  <a:lnTo>
                    <a:pt x="1071626" y="426339"/>
                  </a:lnTo>
                  <a:lnTo>
                    <a:pt x="1027176" y="409829"/>
                  </a:lnTo>
                  <a:close/>
                </a:path>
                <a:path extrusionOk="0" h="626110" w="1173479">
                  <a:moveTo>
                    <a:pt x="984376" y="347599"/>
                  </a:moveTo>
                  <a:lnTo>
                    <a:pt x="906906" y="390779"/>
                  </a:lnTo>
                  <a:lnTo>
                    <a:pt x="903986" y="398399"/>
                  </a:lnTo>
                  <a:lnTo>
                    <a:pt x="922908" y="404749"/>
                  </a:lnTo>
                  <a:lnTo>
                    <a:pt x="902715" y="461899"/>
                  </a:lnTo>
                  <a:lnTo>
                    <a:pt x="899507" y="473329"/>
                  </a:lnTo>
                  <a:lnTo>
                    <a:pt x="898477" y="484759"/>
                  </a:lnTo>
                  <a:lnTo>
                    <a:pt x="899662" y="494919"/>
                  </a:lnTo>
                  <a:lnTo>
                    <a:pt x="925153" y="525399"/>
                  </a:lnTo>
                  <a:lnTo>
                    <a:pt x="966731" y="535559"/>
                  </a:lnTo>
                  <a:lnTo>
                    <a:pt x="977900" y="535559"/>
                  </a:lnTo>
                  <a:lnTo>
                    <a:pt x="988245" y="506349"/>
                  </a:lnTo>
                  <a:lnTo>
                    <a:pt x="972089" y="506349"/>
                  </a:lnTo>
                  <a:lnTo>
                    <a:pt x="964727" y="505079"/>
                  </a:lnTo>
                  <a:lnTo>
                    <a:pt x="957961" y="502539"/>
                  </a:lnTo>
                  <a:lnTo>
                    <a:pt x="951611" y="499999"/>
                  </a:lnTo>
                  <a:lnTo>
                    <a:pt x="947292" y="497459"/>
                  </a:lnTo>
                  <a:lnTo>
                    <a:pt x="945133" y="492379"/>
                  </a:lnTo>
                  <a:lnTo>
                    <a:pt x="942848" y="487299"/>
                  </a:lnTo>
                  <a:lnTo>
                    <a:pt x="942848" y="480949"/>
                  </a:lnTo>
                  <a:lnTo>
                    <a:pt x="945133" y="474599"/>
                  </a:lnTo>
                  <a:lnTo>
                    <a:pt x="964564" y="419989"/>
                  </a:lnTo>
                  <a:lnTo>
                    <a:pt x="1018828" y="419989"/>
                  </a:lnTo>
                  <a:lnTo>
                    <a:pt x="1022984" y="408559"/>
                  </a:lnTo>
                  <a:lnTo>
                    <a:pt x="974725" y="390779"/>
                  </a:lnTo>
                  <a:lnTo>
                    <a:pt x="989583" y="350139"/>
                  </a:lnTo>
                  <a:lnTo>
                    <a:pt x="984376" y="347599"/>
                  </a:lnTo>
                  <a:close/>
                </a:path>
                <a:path extrusionOk="0" h="626110" w="1173479">
                  <a:moveTo>
                    <a:pt x="988694" y="505079"/>
                  </a:moveTo>
                  <a:lnTo>
                    <a:pt x="980070" y="506349"/>
                  </a:lnTo>
                  <a:lnTo>
                    <a:pt x="988245" y="506349"/>
                  </a:lnTo>
                  <a:lnTo>
                    <a:pt x="988694" y="505079"/>
                  </a:lnTo>
                  <a:close/>
                </a:path>
                <a:path extrusionOk="0" h="626110" w="1173479">
                  <a:moveTo>
                    <a:pt x="1129538" y="446659"/>
                  </a:moveTo>
                  <a:lnTo>
                    <a:pt x="1075436" y="503809"/>
                  </a:lnTo>
                  <a:lnTo>
                    <a:pt x="1132713" y="503809"/>
                  </a:lnTo>
                  <a:lnTo>
                    <a:pt x="1173226" y="461899"/>
                  </a:lnTo>
                  <a:lnTo>
                    <a:pt x="1129538" y="446659"/>
                  </a:lnTo>
                  <a:close/>
                </a:path>
                <a:path extrusionOk="0" h="626110" w="1173479">
                  <a:moveTo>
                    <a:pt x="851153" y="347599"/>
                  </a:moveTo>
                  <a:lnTo>
                    <a:pt x="804163" y="479679"/>
                  </a:lnTo>
                  <a:lnTo>
                    <a:pt x="845692" y="494919"/>
                  </a:lnTo>
                  <a:lnTo>
                    <a:pt x="892809" y="362839"/>
                  </a:lnTo>
                  <a:lnTo>
                    <a:pt x="851153" y="347599"/>
                  </a:lnTo>
                  <a:close/>
                </a:path>
                <a:path extrusionOk="0" h="626110" w="1173479">
                  <a:moveTo>
                    <a:pt x="556839" y="346329"/>
                  </a:moveTo>
                  <a:lnTo>
                    <a:pt x="547719" y="348869"/>
                  </a:lnTo>
                  <a:lnTo>
                    <a:pt x="541218" y="352679"/>
                  </a:lnTo>
                  <a:lnTo>
                    <a:pt x="537337" y="359029"/>
                  </a:lnTo>
                  <a:lnTo>
                    <a:pt x="536313" y="365379"/>
                  </a:lnTo>
                  <a:lnTo>
                    <a:pt x="537622" y="370459"/>
                  </a:lnTo>
                  <a:lnTo>
                    <a:pt x="541266" y="376809"/>
                  </a:lnTo>
                  <a:lnTo>
                    <a:pt x="547242" y="381889"/>
                  </a:lnTo>
                  <a:lnTo>
                    <a:pt x="529715" y="381889"/>
                  </a:lnTo>
                  <a:lnTo>
                    <a:pt x="515985" y="385699"/>
                  </a:lnTo>
                  <a:lnTo>
                    <a:pt x="506041" y="392049"/>
                  </a:lnTo>
                  <a:lnTo>
                    <a:pt x="499871" y="403479"/>
                  </a:lnTo>
                  <a:lnTo>
                    <a:pt x="498086" y="411099"/>
                  </a:lnTo>
                  <a:lnTo>
                    <a:pt x="498824" y="419989"/>
                  </a:lnTo>
                  <a:lnTo>
                    <a:pt x="527240" y="453009"/>
                  </a:lnTo>
                  <a:lnTo>
                    <a:pt x="573184" y="470789"/>
                  </a:lnTo>
                  <a:lnTo>
                    <a:pt x="587962" y="474599"/>
                  </a:lnTo>
                  <a:lnTo>
                    <a:pt x="601239" y="474599"/>
                  </a:lnTo>
                  <a:lnTo>
                    <a:pt x="613028" y="473329"/>
                  </a:lnTo>
                  <a:lnTo>
                    <a:pt x="623175" y="469519"/>
                  </a:lnTo>
                  <a:lnTo>
                    <a:pt x="631523" y="464439"/>
                  </a:lnTo>
                  <a:lnTo>
                    <a:pt x="638085" y="456819"/>
                  </a:lnTo>
                  <a:lnTo>
                    <a:pt x="642874" y="446659"/>
                  </a:lnTo>
                  <a:lnTo>
                    <a:pt x="584326" y="446659"/>
                  </a:lnTo>
                  <a:lnTo>
                    <a:pt x="576452" y="445389"/>
                  </a:lnTo>
                  <a:lnTo>
                    <a:pt x="567689" y="442849"/>
                  </a:lnTo>
                  <a:lnTo>
                    <a:pt x="553116" y="436499"/>
                  </a:lnTo>
                  <a:lnTo>
                    <a:pt x="543496" y="428879"/>
                  </a:lnTo>
                  <a:lnTo>
                    <a:pt x="538829" y="422529"/>
                  </a:lnTo>
                  <a:lnTo>
                    <a:pt x="539114" y="414909"/>
                  </a:lnTo>
                  <a:lnTo>
                    <a:pt x="540765" y="409829"/>
                  </a:lnTo>
                  <a:lnTo>
                    <a:pt x="544956" y="407289"/>
                  </a:lnTo>
                  <a:lnTo>
                    <a:pt x="558164" y="404749"/>
                  </a:lnTo>
                  <a:lnTo>
                    <a:pt x="631342" y="404749"/>
                  </a:lnTo>
                  <a:lnTo>
                    <a:pt x="629967" y="403479"/>
                  </a:lnTo>
                  <a:lnTo>
                    <a:pt x="620595" y="395859"/>
                  </a:lnTo>
                  <a:lnTo>
                    <a:pt x="608711" y="390779"/>
                  </a:lnTo>
                  <a:lnTo>
                    <a:pt x="597090" y="384429"/>
                  </a:lnTo>
                  <a:lnTo>
                    <a:pt x="576706" y="370459"/>
                  </a:lnTo>
                  <a:lnTo>
                    <a:pt x="577468" y="367919"/>
                  </a:lnTo>
                  <a:lnTo>
                    <a:pt x="578357" y="365379"/>
                  </a:lnTo>
                  <a:lnTo>
                    <a:pt x="580008" y="364109"/>
                  </a:lnTo>
                  <a:lnTo>
                    <a:pt x="582549" y="362839"/>
                  </a:lnTo>
                  <a:lnTo>
                    <a:pt x="651076" y="362839"/>
                  </a:lnTo>
                  <a:lnTo>
                    <a:pt x="656633" y="359029"/>
                  </a:lnTo>
                  <a:lnTo>
                    <a:pt x="662686" y="353949"/>
                  </a:lnTo>
                  <a:lnTo>
                    <a:pt x="666618" y="347599"/>
                  </a:lnTo>
                  <a:lnTo>
                    <a:pt x="568578" y="347599"/>
                  </a:lnTo>
                  <a:lnTo>
                    <a:pt x="556839" y="346329"/>
                  </a:lnTo>
                  <a:close/>
                </a:path>
                <a:path extrusionOk="0" h="626110" w="1173479">
                  <a:moveTo>
                    <a:pt x="722249" y="301879"/>
                  </a:moveTo>
                  <a:lnTo>
                    <a:pt x="675131" y="433959"/>
                  </a:lnTo>
                  <a:lnTo>
                    <a:pt x="716788" y="449199"/>
                  </a:lnTo>
                  <a:lnTo>
                    <a:pt x="737234" y="392049"/>
                  </a:lnTo>
                  <a:lnTo>
                    <a:pt x="737869" y="389509"/>
                  </a:lnTo>
                  <a:lnTo>
                    <a:pt x="743712" y="384429"/>
                  </a:lnTo>
                  <a:lnTo>
                    <a:pt x="754506" y="374269"/>
                  </a:lnTo>
                  <a:lnTo>
                    <a:pt x="762506" y="367919"/>
                  </a:lnTo>
                  <a:lnTo>
                    <a:pt x="770302" y="364109"/>
                  </a:lnTo>
                  <a:lnTo>
                    <a:pt x="821105" y="364109"/>
                  </a:lnTo>
                  <a:lnTo>
                    <a:pt x="828989" y="353949"/>
                  </a:lnTo>
                  <a:lnTo>
                    <a:pt x="750442" y="353949"/>
                  </a:lnTo>
                  <a:lnTo>
                    <a:pt x="763904" y="315849"/>
                  </a:lnTo>
                  <a:lnTo>
                    <a:pt x="722249" y="301879"/>
                  </a:lnTo>
                  <a:close/>
                </a:path>
                <a:path extrusionOk="0" h="626110" w="1173479">
                  <a:moveTo>
                    <a:pt x="631342" y="404749"/>
                  </a:moveTo>
                  <a:lnTo>
                    <a:pt x="558164" y="404749"/>
                  </a:lnTo>
                  <a:lnTo>
                    <a:pt x="566419" y="407289"/>
                  </a:lnTo>
                  <a:lnTo>
                    <a:pt x="576199" y="409829"/>
                  </a:lnTo>
                  <a:lnTo>
                    <a:pt x="590053" y="416179"/>
                  </a:lnTo>
                  <a:lnTo>
                    <a:pt x="599217" y="422529"/>
                  </a:lnTo>
                  <a:lnTo>
                    <a:pt x="603666" y="428879"/>
                  </a:lnTo>
                  <a:lnTo>
                    <a:pt x="603376" y="436499"/>
                  </a:lnTo>
                  <a:lnTo>
                    <a:pt x="601852" y="441579"/>
                  </a:lnTo>
                  <a:lnTo>
                    <a:pt x="597662" y="444119"/>
                  </a:lnTo>
                  <a:lnTo>
                    <a:pt x="584326" y="446659"/>
                  </a:lnTo>
                  <a:lnTo>
                    <a:pt x="642874" y="446659"/>
                  </a:lnTo>
                  <a:lnTo>
                    <a:pt x="644562" y="440309"/>
                  </a:lnTo>
                  <a:lnTo>
                    <a:pt x="644858" y="432689"/>
                  </a:lnTo>
                  <a:lnTo>
                    <a:pt x="643749" y="425069"/>
                  </a:lnTo>
                  <a:lnTo>
                    <a:pt x="641223" y="417449"/>
                  </a:lnTo>
                  <a:lnTo>
                    <a:pt x="636839" y="409829"/>
                  </a:lnTo>
                  <a:lnTo>
                    <a:pt x="631342" y="404749"/>
                  </a:lnTo>
                  <a:close/>
                </a:path>
                <a:path extrusionOk="0" h="626110" w="1173479">
                  <a:moveTo>
                    <a:pt x="1018828" y="419989"/>
                  </a:moveTo>
                  <a:lnTo>
                    <a:pt x="964564" y="419989"/>
                  </a:lnTo>
                  <a:lnTo>
                    <a:pt x="1012825" y="436499"/>
                  </a:lnTo>
                  <a:lnTo>
                    <a:pt x="1018828" y="419989"/>
                  </a:lnTo>
                  <a:close/>
                </a:path>
                <a:path extrusionOk="0" h="626110" w="1173479">
                  <a:moveTo>
                    <a:pt x="821105" y="364109"/>
                  </a:moveTo>
                  <a:lnTo>
                    <a:pt x="777884" y="364109"/>
                  </a:lnTo>
                  <a:lnTo>
                    <a:pt x="785240" y="365379"/>
                  </a:lnTo>
                  <a:lnTo>
                    <a:pt x="789999" y="367919"/>
                  </a:lnTo>
                  <a:lnTo>
                    <a:pt x="795115" y="371729"/>
                  </a:lnTo>
                  <a:lnTo>
                    <a:pt x="800564" y="376809"/>
                  </a:lnTo>
                  <a:lnTo>
                    <a:pt x="806323" y="383159"/>
                  </a:lnTo>
                  <a:lnTo>
                    <a:pt x="821105" y="364109"/>
                  </a:lnTo>
                  <a:close/>
                </a:path>
                <a:path extrusionOk="0" h="626110" w="1173479">
                  <a:moveTo>
                    <a:pt x="651076" y="362839"/>
                  </a:moveTo>
                  <a:lnTo>
                    <a:pt x="585670" y="362839"/>
                  </a:lnTo>
                  <a:lnTo>
                    <a:pt x="591232" y="364109"/>
                  </a:lnTo>
                  <a:lnTo>
                    <a:pt x="599247" y="365379"/>
                  </a:lnTo>
                  <a:lnTo>
                    <a:pt x="609726" y="367919"/>
                  </a:lnTo>
                  <a:lnTo>
                    <a:pt x="620970" y="369189"/>
                  </a:lnTo>
                  <a:lnTo>
                    <a:pt x="631285" y="369189"/>
                  </a:lnTo>
                  <a:lnTo>
                    <a:pt x="640695" y="367919"/>
                  </a:lnTo>
                  <a:lnTo>
                    <a:pt x="649224" y="364109"/>
                  </a:lnTo>
                  <a:lnTo>
                    <a:pt x="651076" y="362839"/>
                  </a:lnTo>
                  <a:close/>
                </a:path>
                <a:path extrusionOk="0" h="626110" w="1173479">
                  <a:moveTo>
                    <a:pt x="442722" y="204089"/>
                  </a:moveTo>
                  <a:lnTo>
                    <a:pt x="402899" y="218059"/>
                  </a:lnTo>
                  <a:lnTo>
                    <a:pt x="377825" y="253619"/>
                  </a:lnTo>
                  <a:lnTo>
                    <a:pt x="373141" y="284099"/>
                  </a:lnTo>
                  <a:lnTo>
                    <a:pt x="375556" y="298069"/>
                  </a:lnTo>
                  <a:lnTo>
                    <a:pt x="400462" y="333629"/>
                  </a:lnTo>
                  <a:lnTo>
                    <a:pt x="447510" y="355219"/>
                  </a:lnTo>
                  <a:lnTo>
                    <a:pt x="464137" y="356489"/>
                  </a:lnTo>
                  <a:lnTo>
                    <a:pt x="480121" y="356489"/>
                  </a:lnTo>
                  <a:lnTo>
                    <a:pt x="495426" y="352679"/>
                  </a:lnTo>
                  <a:lnTo>
                    <a:pt x="502945" y="332359"/>
                  </a:lnTo>
                  <a:lnTo>
                    <a:pt x="474646" y="332359"/>
                  </a:lnTo>
                  <a:lnTo>
                    <a:pt x="461230" y="331089"/>
                  </a:lnTo>
                  <a:lnTo>
                    <a:pt x="426299" y="314579"/>
                  </a:lnTo>
                  <a:lnTo>
                    <a:pt x="416829" y="292989"/>
                  </a:lnTo>
                  <a:lnTo>
                    <a:pt x="416958" y="284099"/>
                  </a:lnTo>
                  <a:lnTo>
                    <a:pt x="418718" y="275209"/>
                  </a:lnTo>
                  <a:lnTo>
                    <a:pt x="484758" y="275209"/>
                  </a:lnTo>
                  <a:lnTo>
                    <a:pt x="427354" y="253619"/>
                  </a:lnTo>
                  <a:lnTo>
                    <a:pt x="434786" y="242189"/>
                  </a:lnTo>
                  <a:lnTo>
                    <a:pt x="443753" y="235839"/>
                  </a:lnTo>
                  <a:lnTo>
                    <a:pt x="454269" y="233299"/>
                  </a:lnTo>
                  <a:lnTo>
                    <a:pt x="505624" y="233299"/>
                  </a:lnTo>
                  <a:lnTo>
                    <a:pt x="498205" y="224409"/>
                  </a:lnTo>
                  <a:lnTo>
                    <a:pt x="486356" y="215519"/>
                  </a:lnTo>
                  <a:lnTo>
                    <a:pt x="472186" y="209169"/>
                  </a:lnTo>
                  <a:lnTo>
                    <a:pt x="457203" y="205359"/>
                  </a:lnTo>
                  <a:lnTo>
                    <a:pt x="442722" y="204089"/>
                  </a:lnTo>
                  <a:close/>
                </a:path>
                <a:path extrusionOk="0" h="626110" w="1173479">
                  <a:moveTo>
                    <a:pt x="795045" y="327279"/>
                  </a:moveTo>
                  <a:lnTo>
                    <a:pt x="781415" y="331089"/>
                  </a:lnTo>
                  <a:lnTo>
                    <a:pt x="766712" y="339979"/>
                  </a:lnTo>
                  <a:lnTo>
                    <a:pt x="750951" y="353949"/>
                  </a:lnTo>
                  <a:lnTo>
                    <a:pt x="828989" y="353949"/>
                  </a:lnTo>
                  <a:lnTo>
                    <a:pt x="830961" y="351409"/>
                  </a:lnTo>
                  <a:lnTo>
                    <a:pt x="825077" y="342519"/>
                  </a:lnTo>
                  <a:lnTo>
                    <a:pt x="819229" y="336169"/>
                  </a:lnTo>
                  <a:lnTo>
                    <a:pt x="807592" y="328549"/>
                  </a:lnTo>
                  <a:lnTo>
                    <a:pt x="795045" y="327279"/>
                  </a:lnTo>
                  <a:close/>
                </a:path>
                <a:path extrusionOk="0" h="626110" w="1173479">
                  <a:moveTo>
                    <a:pt x="595518" y="261239"/>
                  </a:moveTo>
                  <a:lnTo>
                    <a:pt x="583741" y="261239"/>
                  </a:lnTo>
                  <a:lnTo>
                    <a:pt x="573024" y="265049"/>
                  </a:lnTo>
                  <a:lnTo>
                    <a:pt x="545973" y="292989"/>
                  </a:lnTo>
                  <a:lnTo>
                    <a:pt x="543432" y="308229"/>
                  </a:lnTo>
                  <a:lnTo>
                    <a:pt x="544437" y="315849"/>
                  </a:lnTo>
                  <a:lnTo>
                    <a:pt x="568578" y="347599"/>
                  </a:lnTo>
                  <a:lnTo>
                    <a:pt x="666618" y="347599"/>
                  </a:lnTo>
                  <a:lnTo>
                    <a:pt x="667404" y="346329"/>
                  </a:lnTo>
                  <a:lnTo>
                    <a:pt x="669450" y="342519"/>
                  </a:lnTo>
                  <a:lnTo>
                    <a:pt x="606678" y="342519"/>
                  </a:lnTo>
                  <a:lnTo>
                    <a:pt x="593598" y="337439"/>
                  </a:lnTo>
                  <a:lnTo>
                    <a:pt x="588771" y="333629"/>
                  </a:lnTo>
                  <a:lnTo>
                    <a:pt x="582676" y="320929"/>
                  </a:lnTo>
                  <a:lnTo>
                    <a:pt x="582294" y="314579"/>
                  </a:lnTo>
                  <a:lnTo>
                    <a:pt x="586993" y="300609"/>
                  </a:lnTo>
                  <a:lnTo>
                    <a:pt x="591312" y="295529"/>
                  </a:lnTo>
                  <a:lnTo>
                    <a:pt x="603884" y="290449"/>
                  </a:lnTo>
                  <a:lnTo>
                    <a:pt x="610362" y="289179"/>
                  </a:lnTo>
                  <a:lnTo>
                    <a:pt x="686619" y="289179"/>
                  </a:lnTo>
                  <a:lnTo>
                    <a:pt x="622300" y="266319"/>
                  </a:lnTo>
                  <a:lnTo>
                    <a:pt x="608367" y="262509"/>
                  </a:lnTo>
                  <a:lnTo>
                    <a:pt x="595518" y="261239"/>
                  </a:lnTo>
                  <a:close/>
                </a:path>
                <a:path extrusionOk="0" h="626110" w="1173479">
                  <a:moveTo>
                    <a:pt x="686619" y="289179"/>
                  </a:moveTo>
                  <a:lnTo>
                    <a:pt x="610362" y="289179"/>
                  </a:lnTo>
                  <a:lnTo>
                    <a:pt x="624077" y="294259"/>
                  </a:lnTo>
                  <a:lnTo>
                    <a:pt x="628903" y="298069"/>
                  </a:lnTo>
                  <a:lnTo>
                    <a:pt x="634745" y="310769"/>
                  </a:lnTo>
                  <a:lnTo>
                    <a:pt x="635126" y="317119"/>
                  </a:lnTo>
                  <a:lnTo>
                    <a:pt x="632840" y="323469"/>
                  </a:lnTo>
                  <a:lnTo>
                    <a:pt x="606678" y="342519"/>
                  </a:lnTo>
                  <a:lnTo>
                    <a:pt x="669450" y="342519"/>
                  </a:lnTo>
                  <a:lnTo>
                    <a:pt x="670813" y="339979"/>
                  </a:lnTo>
                  <a:lnTo>
                    <a:pt x="673353" y="332359"/>
                  </a:lnTo>
                  <a:lnTo>
                    <a:pt x="673862" y="324739"/>
                  </a:lnTo>
                  <a:lnTo>
                    <a:pt x="672083" y="314579"/>
                  </a:lnTo>
                  <a:lnTo>
                    <a:pt x="693708" y="314579"/>
                  </a:lnTo>
                  <a:lnTo>
                    <a:pt x="700913" y="294259"/>
                  </a:lnTo>
                  <a:lnTo>
                    <a:pt x="686619" y="289179"/>
                  </a:lnTo>
                  <a:close/>
                </a:path>
                <a:path extrusionOk="0" h="626110" w="1173479">
                  <a:moveTo>
                    <a:pt x="889000" y="286639"/>
                  </a:moveTo>
                  <a:lnTo>
                    <a:pt x="882903" y="286639"/>
                  </a:lnTo>
                  <a:lnTo>
                    <a:pt x="870712" y="292989"/>
                  </a:lnTo>
                  <a:lnTo>
                    <a:pt x="866520" y="296799"/>
                  </a:lnTo>
                  <a:lnTo>
                    <a:pt x="864234" y="303149"/>
                  </a:lnTo>
                  <a:lnTo>
                    <a:pt x="862076" y="309499"/>
                  </a:lnTo>
                  <a:lnTo>
                    <a:pt x="862329" y="315849"/>
                  </a:lnTo>
                  <a:lnTo>
                    <a:pt x="865251" y="322199"/>
                  </a:lnTo>
                  <a:lnTo>
                    <a:pt x="868044" y="328549"/>
                  </a:lnTo>
                  <a:lnTo>
                    <a:pt x="872616" y="332359"/>
                  </a:lnTo>
                  <a:lnTo>
                    <a:pt x="885316" y="337439"/>
                  </a:lnTo>
                  <a:lnTo>
                    <a:pt x="891539" y="336169"/>
                  </a:lnTo>
                  <a:lnTo>
                    <a:pt x="903731" y="331089"/>
                  </a:lnTo>
                  <a:lnTo>
                    <a:pt x="907923" y="326009"/>
                  </a:lnTo>
                  <a:lnTo>
                    <a:pt x="910081" y="319659"/>
                  </a:lnTo>
                  <a:lnTo>
                    <a:pt x="912367" y="313309"/>
                  </a:lnTo>
                  <a:lnTo>
                    <a:pt x="912113" y="306959"/>
                  </a:lnTo>
                  <a:lnTo>
                    <a:pt x="906271" y="295529"/>
                  </a:lnTo>
                  <a:lnTo>
                    <a:pt x="901700" y="290449"/>
                  </a:lnTo>
                  <a:lnTo>
                    <a:pt x="895350" y="289179"/>
                  </a:lnTo>
                  <a:lnTo>
                    <a:pt x="889000" y="286639"/>
                  </a:lnTo>
                  <a:close/>
                </a:path>
                <a:path extrusionOk="0" h="626110" w="1173479">
                  <a:moveTo>
                    <a:pt x="504825" y="327279"/>
                  </a:moveTo>
                  <a:lnTo>
                    <a:pt x="489182" y="331089"/>
                  </a:lnTo>
                  <a:lnTo>
                    <a:pt x="474646" y="332359"/>
                  </a:lnTo>
                  <a:lnTo>
                    <a:pt x="502945" y="332359"/>
                  </a:lnTo>
                  <a:lnTo>
                    <a:pt x="504825" y="327279"/>
                  </a:lnTo>
                  <a:close/>
                </a:path>
                <a:path extrusionOk="0" h="626110" w="1173479">
                  <a:moveTo>
                    <a:pt x="693708" y="314579"/>
                  </a:moveTo>
                  <a:lnTo>
                    <a:pt x="672083" y="314579"/>
                  </a:lnTo>
                  <a:lnTo>
                    <a:pt x="691006" y="322199"/>
                  </a:lnTo>
                  <a:lnTo>
                    <a:pt x="693708" y="314579"/>
                  </a:lnTo>
                  <a:close/>
                </a:path>
                <a:path extrusionOk="0" h="626110" w="1173479">
                  <a:moveTo>
                    <a:pt x="348233" y="121539"/>
                  </a:moveTo>
                  <a:lnTo>
                    <a:pt x="270763" y="163449"/>
                  </a:lnTo>
                  <a:lnTo>
                    <a:pt x="267969" y="172339"/>
                  </a:lnTo>
                  <a:lnTo>
                    <a:pt x="286892" y="178689"/>
                  </a:lnTo>
                  <a:lnTo>
                    <a:pt x="266700" y="235839"/>
                  </a:lnTo>
                  <a:lnTo>
                    <a:pt x="263435" y="247269"/>
                  </a:lnTo>
                  <a:lnTo>
                    <a:pt x="262397" y="258699"/>
                  </a:lnTo>
                  <a:lnTo>
                    <a:pt x="263574" y="268859"/>
                  </a:lnTo>
                  <a:lnTo>
                    <a:pt x="289117" y="298069"/>
                  </a:lnTo>
                  <a:lnTo>
                    <a:pt x="330715" y="309499"/>
                  </a:lnTo>
                  <a:lnTo>
                    <a:pt x="341883" y="309499"/>
                  </a:lnTo>
                  <a:lnTo>
                    <a:pt x="352551" y="279019"/>
                  </a:lnTo>
                  <a:lnTo>
                    <a:pt x="328656" y="279019"/>
                  </a:lnTo>
                  <a:lnTo>
                    <a:pt x="321944" y="276479"/>
                  </a:lnTo>
                  <a:lnTo>
                    <a:pt x="315594" y="273939"/>
                  </a:lnTo>
                  <a:lnTo>
                    <a:pt x="311276" y="270129"/>
                  </a:lnTo>
                  <a:lnTo>
                    <a:pt x="306704" y="259969"/>
                  </a:lnTo>
                  <a:lnTo>
                    <a:pt x="306831" y="254889"/>
                  </a:lnTo>
                  <a:lnTo>
                    <a:pt x="309117" y="248539"/>
                  </a:lnTo>
                  <a:lnTo>
                    <a:pt x="328549" y="193929"/>
                  </a:lnTo>
                  <a:lnTo>
                    <a:pt x="382685" y="193929"/>
                  </a:lnTo>
                  <a:lnTo>
                    <a:pt x="386841" y="182499"/>
                  </a:lnTo>
                  <a:lnTo>
                    <a:pt x="338581" y="164719"/>
                  </a:lnTo>
                  <a:lnTo>
                    <a:pt x="353440" y="124079"/>
                  </a:lnTo>
                  <a:lnTo>
                    <a:pt x="348233" y="121539"/>
                  </a:lnTo>
                  <a:close/>
                </a:path>
                <a:path extrusionOk="0" h="626110" w="1173479">
                  <a:moveTo>
                    <a:pt x="505624" y="233299"/>
                  </a:moveTo>
                  <a:lnTo>
                    <a:pt x="454269" y="233299"/>
                  </a:lnTo>
                  <a:lnTo>
                    <a:pt x="466343" y="235839"/>
                  </a:lnTo>
                  <a:lnTo>
                    <a:pt x="476990" y="240919"/>
                  </a:lnTo>
                  <a:lnTo>
                    <a:pt x="483600" y="249809"/>
                  </a:lnTo>
                  <a:lnTo>
                    <a:pt x="486185" y="261239"/>
                  </a:lnTo>
                  <a:lnTo>
                    <a:pt x="484758" y="275209"/>
                  </a:lnTo>
                  <a:lnTo>
                    <a:pt x="418718" y="275209"/>
                  </a:lnTo>
                  <a:lnTo>
                    <a:pt x="513714" y="309499"/>
                  </a:lnTo>
                  <a:lnTo>
                    <a:pt x="518878" y="292989"/>
                  </a:lnTo>
                  <a:lnTo>
                    <a:pt x="520826" y="276479"/>
                  </a:lnTo>
                  <a:lnTo>
                    <a:pt x="519537" y="262509"/>
                  </a:lnTo>
                  <a:lnTo>
                    <a:pt x="514984" y="247269"/>
                  </a:lnTo>
                  <a:lnTo>
                    <a:pt x="507744" y="235839"/>
                  </a:lnTo>
                  <a:lnTo>
                    <a:pt x="505624" y="233299"/>
                  </a:lnTo>
                  <a:close/>
                </a:path>
                <a:path extrusionOk="0" h="626110" w="1173479">
                  <a:moveTo>
                    <a:pt x="382685" y="193929"/>
                  </a:moveTo>
                  <a:lnTo>
                    <a:pt x="328549" y="193929"/>
                  </a:lnTo>
                  <a:lnTo>
                    <a:pt x="376681" y="210439"/>
                  </a:lnTo>
                  <a:lnTo>
                    <a:pt x="382685" y="193929"/>
                  </a:lnTo>
                  <a:close/>
                </a:path>
              </a:pathLst>
            </a:cu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387" name="Google Shape;387;p15"/>
          <p:cNvSpPr/>
          <p:nvPr/>
        </p:nvSpPr>
        <p:spPr>
          <a:xfrm>
            <a:off x="191975" y="3199700"/>
            <a:ext cx="2357100" cy="25383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2400" strike="noStrike">
                <a:solidFill>
                  <a:srgbClr val="46949F"/>
                </a:solidFill>
                <a:latin typeface="Trebuchet MS"/>
                <a:ea typeface="Trebuchet MS"/>
                <a:cs typeface="Trebuchet MS"/>
                <a:sym typeface="Trebuchet MS"/>
              </a:rPr>
              <a:t>Protecting  information  from</a:t>
            </a:r>
            <a:r>
              <a:rPr lang="en-US" sz="2400">
                <a:solidFill>
                  <a:srgbClr val="46949F"/>
                </a:solidFill>
                <a:latin typeface="Trebuchet MS"/>
                <a:ea typeface="Trebuchet MS"/>
                <a:cs typeface="Trebuchet MS"/>
                <a:sym typeface="Trebuchet MS"/>
              </a:rPr>
              <a:t> </a:t>
            </a:r>
            <a:r>
              <a:rPr b="0" lang="en-US" sz="2400" strike="noStrike">
                <a:solidFill>
                  <a:srgbClr val="46949F"/>
                </a:solidFill>
                <a:latin typeface="Trebuchet MS"/>
                <a:ea typeface="Trebuchet MS"/>
                <a:cs typeface="Trebuchet MS"/>
                <a:sym typeface="Trebuchet MS"/>
              </a:rPr>
              <a:t>unauthorized  modification</a:t>
            </a:r>
            <a:endParaRPr b="0" sz="2400" strike="noStrike">
              <a:solidFill>
                <a:srgbClr val="000000"/>
              </a:solidFill>
              <a:latin typeface="Arial"/>
              <a:ea typeface="Arial"/>
              <a:cs typeface="Arial"/>
              <a:sym typeface="Arial"/>
            </a:endParaRPr>
          </a:p>
        </p:txBody>
      </p:sp>
      <p:sp>
        <p:nvSpPr>
          <p:cNvPr id="388" name="Google Shape;388;p15"/>
          <p:cNvSpPr/>
          <p:nvPr/>
        </p:nvSpPr>
        <p:spPr>
          <a:xfrm>
            <a:off x="6813000" y="4656240"/>
            <a:ext cx="2620440" cy="1689840"/>
          </a:xfrm>
          <a:prstGeom prst="rect">
            <a:avLst/>
          </a:prstGeom>
          <a:noFill/>
          <a:ln>
            <a:noFill/>
          </a:ln>
        </p:spPr>
        <p:txBody>
          <a:bodyPr anchorCtr="0" anchor="t" bIns="0" lIns="0" spcFirstLastPara="1" rIns="0" wrap="square" tIns="74875">
            <a:spAutoFit/>
          </a:bodyPr>
          <a:lstStyle/>
          <a:p>
            <a:pPr indent="0" lvl="0" marL="12600" marR="0" rtl="0" algn="l">
              <a:lnSpc>
                <a:spcPct val="100000"/>
              </a:lnSpc>
              <a:spcBef>
                <a:spcPts val="0"/>
              </a:spcBef>
              <a:spcAft>
                <a:spcPts val="0"/>
              </a:spcAft>
              <a:buNone/>
            </a:pPr>
            <a:r>
              <a:rPr b="0" lang="en-US" sz="2000" strike="noStrike">
                <a:solidFill>
                  <a:srgbClr val="46949F"/>
                </a:solidFill>
                <a:latin typeface="Trebuchet MS"/>
                <a:ea typeface="Trebuchet MS"/>
                <a:cs typeface="Trebuchet MS"/>
                <a:sym typeface="Trebuchet MS"/>
              </a:rPr>
              <a:t>Example:</a:t>
            </a:r>
            <a:endParaRPr b="0" sz="2000" strike="noStrike">
              <a:solidFill>
                <a:srgbClr val="000000"/>
              </a:solidFill>
              <a:latin typeface="Arial"/>
              <a:ea typeface="Arial"/>
              <a:cs typeface="Arial"/>
              <a:sym typeface="Arial"/>
            </a:endParaRPr>
          </a:p>
          <a:p>
            <a:pPr indent="0" lvl="0" marL="12600" marR="0" rtl="0" algn="l">
              <a:lnSpc>
                <a:spcPct val="110000"/>
              </a:lnSpc>
              <a:spcBef>
                <a:spcPts val="290"/>
              </a:spcBef>
              <a:spcAft>
                <a:spcPts val="0"/>
              </a:spcAft>
              <a:buNone/>
            </a:pPr>
            <a:r>
              <a:rPr b="0" lang="en-US" sz="1900" strike="noStrike">
                <a:solidFill>
                  <a:srgbClr val="000000"/>
                </a:solidFill>
                <a:latin typeface="Trebuchet MS"/>
                <a:ea typeface="Trebuchet MS"/>
                <a:cs typeface="Trebuchet MS"/>
                <a:sym typeface="Trebuchet MS"/>
              </a:rPr>
              <a:t>Someone alters payroll  information or a proposed  product design</a:t>
            </a:r>
            <a:endParaRPr b="0" sz="1900" strike="noStrike">
              <a:solidFill>
                <a:srgbClr val="000000"/>
              </a:solidFill>
              <a:latin typeface="Arial"/>
              <a:ea typeface="Arial"/>
              <a:cs typeface="Arial"/>
              <a:sym typeface="Arial"/>
            </a:endParaRPr>
          </a:p>
        </p:txBody>
      </p:sp>
      <p:sp>
        <p:nvSpPr>
          <p:cNvPr id="389" name="Google Shape;389;p15"/>
          <p:cNvSpPr/>
          <p:nvPr/>
        </p:nvSpPr>
        <p:spPr>
          <a:xfrm>
            <a:off x="802800" y="1379520"/>
            <a:ext cx="266508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Integrity</a:t>
            </a:r>
            <a:endParaRPr b="0" sz="3600"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3" name="Shape 393"/>
        <p:cNvGrpSpPr/>
        <p:nvPr/>
      </p:nvGrpSpPr>
      <p:grpSpPr>
        <a:xfrm>
          <a:off x="0" y="0"/>
          <a:ext cx="0" cy="0"/>
          <a:chOff x="0" y="0"/>
          <a:chExt cx="0" cy="0"/>
        </a:xfrm>
      </p:grpSpPr>
      <p:sp>
        <p:nvSpPr>
          <p:cNvPr id="394" name="Google Shape;394;p16"/>
          <p:cNvSpPr/>
          <p:nvPr/>
        </p:nvSpPr>
        <p:spPr>
          <a:xfrm>
            <a:off x="794880" y="19080"/>
            <a:ext cx="182088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CIA Triad</a:t>
            </a:r>
            <a:endParaRPr b="0" sz="3600" strike="noStrike">
              <a:solidFill>
                <a:srgbClr val="000000"/>
              </a:solidFill>
              <a:latin typeface="Arial"/>
              <a:ea typeface="Arial"/>
              <a:cs typeface="Arial"/>
              <a:sym typeface="Arial"/>
            </a:endParaRPr>
          </a:p>
        </p:txBody>
      </p:sp>
      <p:sp>
        <p:nvSpPr>
          <p:cNvPr id="395" name="Google Shape;395;p16"/>
          <p:cNvSpPr/>
          <p:nvPr/>
        </p:nvSpPr>
        <p:spPr>
          <a:xfrm>
            <a:off x="891720" y="3191040"/>
            <a:ext cx="1728720" cy="184176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2400" strike="noStrike">
                <a:solidFill>
                  <a:srgbClr val="53749A"/>
                </a:solidFill>
                <a:latin typeface="Trebuchet MS"/>
                <a:ea typeface="Trebuchet MS"/>
                <a:cs typeface="Trebuchet MS"/>
                <a:sym typeface="Trebuchet MS"/>
              </a:rPr>
              <a:t>Preventing  disruption in  how  information is  accessed</a:t>
            </a:r>
            <a:endParaRPr b="0" sz="2400" strike="noStrike">
              <a:solidFill>
                <a:srgbClr val="000000"/>
              </a:solidFill>
              <a:latin typeface="Arial"/>
              <a:ea typeface="Arial"/>
              <a:cs typeface="Arial"/>
              <a:sym typeface="Arial"/>
            </a:endParaRPr>
          </a:p>
        </p:txBody>
      </p:sp>
      <p:grpSp>
        <p:nvGrpSpPr>
          <p:cNvPr id="396" name="Google Shape;396;p16"/>
          <p:cNvGrpSpPr/>
          <p:nvPr/>
        </p:nvGrpSpPr>
        <p:grpSpPr>
          <a:xfrm>
            <a:off x="2754000" y="1967040"/>
            <a:ext cx="4914360" cy="3159000"/>
            <a:chOff x="2754000" y="1967040"/>
            <a:chExt cx="4914360" cy="3159000"/>
          </a:xfrm>
        </p:grpSpPr>
        <p:sp>
          <p:nvSpPr>
            <p:cNvPr id="397" name="Google Shape;397;p16"/>
            <p:cNvSpPr/>
            <p:nvPr/>
          </p:nvSpPr>
          <p:spPr>
            <a:xfrm>
              <a:off x="2754000" y="1967040"/>
              <a:ext cx="4914360" cy="2423880"/>
            </a:xfrm>
            <a:custGeom>
              <a:rect b="b" l="l" r="r" t="t"/>
              <a:pathLst>
                <a:path extrusionOk="0" h="2426335" w="4918075">
                  <a:moveTo>
                    <a:pt x="4917948" y="845820"/>
                  </a:moveTo>
                  <a:lnTo>
                    <a:pt x="2458974" y="0"/>
                  </a:lnTo>
                  <a:lnTo>
                    <a:pt x="0" y="845820"/>
                  </a:lnTo>
                  <a:lnTo>
                    <a:pt x="1067765" y="1213104"/>
                  </a:lnTo>
                  <a:lnTo>
                    <a:pt x="0" y="1580388"/>
                  </a:lnTo>
                  <a:lnTo>
                    <a:pt x="2458974" y="2426208"/>
                  </a:lnTo>
                  <a:lnTo>
                    <a:pt x="4917948" y="1580388"/>
                  </a:lnTo>
                  <a:lnTo>
                    <a:pt x="3850170" y="1213104"/>
                  </a:lnTo>
                  <a:lnTo>
                    <a:pt x="4917948" y="845820"/>
                  </a:lnTo>
                  <a:close/>
                </a:path>
              </a:pathLst>
            </a:custGeom>
            <a:solidFill>
              <a:srgbClr val="000000">
                <a:alpha val="4705"/>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398" name="Google Shape;398;p16"/>
            <p:cNvSpPr/>
            <p:nvPr/>
          </p:nvSpPr>
          <p:spPr>
            <a:xfrm>
              <a:off x="2754000" y="3436920"/>
              <a:ext cx="4914360" cy="1689120"/>
            </a:xfrm>
            <a:custGeom>
              <a:rect b="b" l="l" r="r" t="t"/>
              <a:pathLst>
                <a:path extrusionOk="0" h="1691639" w="4918075">
                  <a:moveTo>
                    <a:pt x="2458973" y="0"/>
                  </a:moveTo>
                  <a:lnTo>
                    <a:pt x="0" y="845819"/>
                  </a:lnTo>
                  <a:lnTo>
                    <a:pt x="2458973" y="1691639"/>
                  </a:lnTo>
                  <a:lnTo>
                    <a:pt x="4917948" y="845819"/>
                  </a:lnTo>
                  <a:lnTo>
                    <a:pt x="2458973" y="0"/>
                  </a:lnTo>
                  <a:close/>
                </a:path>
              </a:pathLst>
            </a:custGeom>
            <a:solidFill>
              <a:srgbClr val="2B81B5">
                <a:alpha val="44705"/>
              </a:srgbClr>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9" name="Google Shape;399;p16"/>
            <p:cNvSpPr/>
            <p:nvPr/>
          </p:nvSpPr>
          <p:spPr>
            <a:xfrm>
              <a:off x="5439600" y="4294080"/>
              <a:ext cx="1387440" cy="621000"/>
            </a:xfrm>
            <a:custGeom>
              <a:rect b="b" l="l" r="r" t="t"/>
              <a:pathLst>
                <a:path extrusionOk="0" h="622935" w="1390650">
                  <a:moveTo>
                    <a:pt x="124960" y="501455"/>
                  </a:moveTo>
                  <a:lnTo>
                    <a:pt x="64031" y="501455"/>
                  </a:lnTo>
                  <a:lnTo>
                    <a:pt x="72866" y="502983"/>
                  </a:lnTo>
                  <a:lnTo>
                    <a:pt x="79462" y="508416"/>
                  </a:lnTo>
                  <a:lnTo>
                    <a:pt x="83819" y="517779"/>
                  </a:lnTo>
                  <a:lnTo>
                    <a:pt x="61289" y="534781"/>
                  </a:lnTo>
                  <a:lnTo>
                    <a:pt x="44164" y="549021"/>
                  </a:lnTo>
                  <a:lnTo>
                    <a:pt x="22146" y="583565"/>
                  </a:lnTo>
                  <a:lnTo>
                    <a:pt x="22146" y="586359"/>
                  </a:lnTo>
                  <a:lnTo>
                    <a:pt x="22552" y="592538"/>
                  </a:lnTo>
                  <a:lnTo>
                    <a:pt x="50903" y="622125"/>
                  </a:lnTo>
                  <a:lnTo>
                    <a:pt x="58261" y="622935"/>
                  </a:lnTo>
                  <a:lnTo>
                    <a:pt x="65762" y="622315"/>
                  </a:lnTo>
                  <a:lnTo>
                    <a:pt x="103088" y="600301"/>
                  </a:lnTo>
                  <a:lnTo>
                    <a:pt x="111319" y="590296"/>
                  </a:lnTo>
                  <a:lnTo>
                    <a:pt x="79501" y="590296"/>
                  </a:lnTo>
                  <a:lnTo>
                    <a:pt x="75818" y="590042"/>
                  </a:lnTo>
                  <a:lnTo>
                    <a:pt x="72262" y="588264"/>
                  </a:lnTo>
                  <a:lnTo>
                    <a:pt x="68579" y="586359"/>
                  </a:lnTo>
                  <a:lnTo>
                    <a:pt x="66166" y="583565"/>
                  </a:lnTo>
                  <a:lnTo>
                    <a:pt x="64729" y="579516"/>
                  </a:lnTo>
                  <a:lnTo>
                    <a:pt x="62610" y="573659"/>
                  </a:lnTo>
                  <a:lnTo>
                    <a:pt x="91312" y="538734"/>
                  </a:lnTo>
                  <a:lnTo>
                    <a:pt x="138223" y="538734"/>
                  </a:lnTo>
                  <a:lnTo>
                    <a:pt x="124960" y="501455"/>
                  </a:lnTo>
                  <a:close/>
                </a:path>
                <a:path extrusionOk="0" h="622935" w="1390650">
                  <a:moveTo>
                    <a:pt x="153195" y="589915"/>
                  </a:moveTo>
                  <a:lnTo>
                    <a:pt x="111632" y="589915"/>
                  </a:lnTo>
                  <a:lnTo>
                    <a:pt x="116776" y="595393"/>
                  </a:lnTo>
                  <a:lnTo>
                    <a:pt x="123253" y="598312"/>
                  </a:lnTo>
                  <a:lnTo>
                    <a:pt x="131063" y="598683"/>
                  </a:lnTo>
                  <a:lnTo>
                    <a:pt x="140207" y="596519"/>
                  </a:lnTo>
                  <a:lnTo>
                    <a:pt x="149232" y="592470"/>
                  </a:lnTo>
                  <a:lnTo>
                    <a:pt x="153195" y="589915"/>
                  </a:lnTo>
                  <a:close/>
                </a:path>
                <a:path extrusionOk="0" h="622935" w="1390650">
                  <a:moveTo>
                    <a:pt x="138223" y="538734"/>
                  </a:moveTo>
                  <a:lnTo>
                    <a:pt x="91312" y="538734"/>
                  </a:lnTo>
                  <a:lnTo>
                    <a:pt x="102615" y="570738"/>
                  </a:lnTo>
                  <a:lnTo>
                    <a:pt x="98544" y="577167"/>
                  </a:lnTo>
                  <a:lnTo>
                    <a:pt x="93948" y="582358"/>
                  </a:lnTo>
                  <a:lnTo>
                    <a:pt x="88828" y="586311"/>
                  </a:lnTo>
                  <a:lnTo>
                    <a:pt x="83184" y="589026"/>
                  </a:lnTo>
                  <a:lnTo>
                    <a:pt x="79501" y="590296"/>
                  </a:lnTo>
                  <a:lnTo>
                    <a:pt x="111319" y="590296"/>
                  </a:lnTo>
                  <a:lnTo>
                    <a:pt x="111632" y="589915"/>
                  </a:lnTo>
                  <a:lnTo>
                    <a:pt x="153195" y="589915"/>
                  </a:lnTo>
                  <a:lnTo>
                    <a:pt x="158019" y="586803"/>
                  </a:lnTo>
                  <a:lnTo>
                    <a:pt x="166568" y="579516"/>
                  </a:lnTo>
                  <a:lnTo>
                    <a:pt x="174878" y="570611"/>
                  </a:lnTo>
                  <a:lnTo>
                    <a:pt x="171903" y="562102"/>
                  </a:lnTo>
                  <a:lnTo>
                    <a:pt x="149097" y="562102"/>
                  </a:lnTo>
                  <a:lnTo>
                    <a:pt x="145668" y="559816"/>
                  </a:lnTo>
                  <a:lnTo>
                    <a:pt x="143509" y="553593"/>
                  </a:lnTo>
                  <a:lnTo>
                    <a:pt x="138223" y="538734"/>
                  </a:lnTo>
                  <a:close/>
                </a:path>
                <a:path extrusionOk="0" h="622935" w="1390650">
                  <a:moveTo>
                    <a:pt x="166242" y="435356"/>
                  </a:moveTo>
                  <a:lnTo>
                    <a:pt x="121538" y="451231"/>
                  </a:lnTo>
                  <a:lnTo>
                    <a:pt x="230758" y="564261"/>
                  </a:lnTo>
                  <a:lnTo>
                    <a:pt x="254000" y="556006"/>
                  </a:lnTo>
                  <a:lnTo>
                    <a:pt x="258780" y="498221"/>
                  </a:lnTo>
                  <a:lnTo>
                    <a:pt x="220217" y="498221"/>
                  </a:lnTo>
                  <a:lnTo>
                    <a:pt x="166242" y="435356"/>
                  </a:lnTo>
                  <a:close/>
                </a:path>
                <a:path extrusionOk="0" h="622935" w="1390650">
                  <a:moveTo>
                    <a:pt x="166750" y="547370"/>
                  </a:moveTo>
                  <a:lnTo>
                    <a:pt x="161416" y="554863"/>
                  </a:lnTo>
                  <a:lnTo>
                    <a:pt x="157099" y="559181"/>
                  </a:lnTo>
                  <a:lnTo>
                    <a:pt x="149097" y="562102"/>
                  </a:lnTo>
                  <a:lnTo>
                    <a:pt x="171903" y="562102"/>
                  </a:lnTo>
                  <a:lnTo>
                    <a:pt x="166750" y="547370"/>
                  </a:lnTo>
                  <a:close/>
                </a:path>
                <a:path extrusionOk="0" h="622935" w="1390650">
                  <a:moveTo>
                    <a:pt x="77023" y="466711"/>
                  </a:moveTo>
                  <a:lnTo>
                    <a:pt x="36629" y="479375"/>
                  </a:lnTo>
                  <a:lnTo>
                    <a:pt x="0" y="509397"/>
                  </a:lnTo>
                  <a:lnTo>
                    <a:pt x="12064" y="543306"/>
                  </a:lnTo>
                  <a:lnTo>
                    <a:pt x="19990" y="529615"/>
                  </a:lnTo>
                  <a:lnTo>
                    <a:pt x="29463" y="518461"/>
                  </a:lnTo>
                  <a:lnTo>
                    <a:pt x="40461" y="509855"/>
                  </a:lnTo>
                  <a:lnTo>
                    <a:pt x="52958" y="503809"/>
                  </a:lnTo>
                  <a:lnTo>
                    <a:pt x="64031" y="501455"/>
                  </a:lnTo>
                  <a:lnTo>
                    <a:pt x="124960" y="501455"/>
                  </a:lnTo>
                  <a:lnTo>
                    <a:pt x="122046" y="493268"/>
                  </a:lnTo>
                  <a:lnTo>
                    <a:pt x="112230" y="476859"/>
                  </a:lnTo>
                  <a:lnTo>
                    <a:pt x="97234" y="468010"/>
                  </a:lnTo>
                  <a:lnTo>
                    <a:pt x="77023" y="466711"/>
                  </a:lnTo>
                  <a:close/>
                </a:path>
                <a:path extrusionOk="0" h="622935" w="1390650">
                  <a:moveTo>
                    <a:pt x="266953" y="399415"/>
                  </a:moveTo>
                  <a:lnTo>
                    <a:pt x="222757" y="415163"/>
                  </a:lnTo>
                  <a:lnTo>
                    <a:pt x="220217" y="498221"/>
                  </a:lnTo>
                  <a:lnTo>
                    <a:pt x="258780" y="498221"/>
                  </a:lnTo>
                  <a:lnTo>
                    <a:pt x="266953" y="399415"/>
                  </a:lnTo>
                  <a:close/>
                </a:path>
                <a:path extrusionOk="0" h="622935" w="1390650">
                  <a:moveTo>
                    <a:pt x="413484" y="398785"/>
                  </a:moveTo>
                  <a:lnTo>
                    <a:pt x="352649" y="398785"/>
                  </a:lnTo>
                  <a:lnTo>
                    <a:pt x="361521" y="400319"/>
                  </a:lnTo>
                  <a:lnTo>
                    <a:pt x="368131" y="405782"/>
                  </a:lnTo>
                  <a:lnTo>
                    <a:pt x="372490" y="415163"/>
                  </a:lnTo>
                  <a:lnTo>
                    <a:pt x="349940" y="432163"/>
                  </a:lnTo>
                  <a:lnTo>
                    <a:pt x="332771" y="446389"/>
                  </a:lnTo>
                  <a:lnTo>
                    <a:pt x="320980" y="457835"/>
                  </a:lnTo>
                  <a:lnTo>
                    <a:pt x="314578" y="466471"/>
                  </a:lnTo>
                  <a:lnTo>
                    <a:pt x="311792" y="473952"/>
                  </a:lnTo>
                  <a:lnTo>
                    <a:pt x="310806" y="480822"/>
                  </a:lnTo>
                  <a:lnTo>
                    <a:pt x="310808" y="483743"/>
                  </a:lnTo>
                  <a:lnTo>
                    <a:pt x="332231" y="517144"/>
                  </a:lnTo>
                  <a:lnTo>
                    <a:pt x="346805" y="520255"/>
                  </a:lnTo>
                  <a:lnTo>
                    <a:pt x="354306" y="519680"/>
                  </a:lnTo>
                  <a:lnTo>
                    <a:pt x="391757" y="497631"/>
                  </a:lnTo>
                  <a:lnTo>
                    <a:pt x="399988" y="487680"/>
                  </a:lnTo>
                  <a:lnTo>
                    <a:pt x="368045" y="487680"/>
                  </a:lnTo>
                  <a:lnTo>
                    <a:pt x="364489" y="487426"/>
                  </a:lnTo>
                  <a:lnTo>
                    <a:pt x="360806" y="485521"/>
                  </a:lnTo>
                  <a:lnTo>
                    <a:pt x="357250" y="483743"/>
                  </a:lnTo>
                  <a:lnTo>
                    <a:pt x="354710" y="480822"/>
                  </a:lnTo>
                  <a:lnTo>
                    <a:pt x="353232" y="476773"/>
                  </a:lnTo>
                  <a:lnTo>
                    <a:pt x="351281" y="471043"/>
                  </a:lnTo>
                  <a:lnTo>
                    <a:pt x="352043" y="465201"/>
                  </a:lnTo>
                  <a:lnTo>
                    <a:pt x="379856" y="436118"/>
                  </a:lnTo>
                  <a:lnTo>
                    <a:pt x="426767" y="436118"/>
                  </a:lnTo>
                  <a:lnTo>
                    <a:pt x="413484" y="398785"/>
                  </a:lnTo>
                  <a:close/>
                </a:path>
                <a:path extrusionOk="0" h="622935" w="1390650">
                  <a:moveTo>
                    <a:pt x="441618" y="487299"/>
                  </a:moveTo>
                  <a:lnTo>
                    <a:pt x="400303" y="487299"/>
                  </a:lnTo>
                  <a:lnTo>
                    <a:pt x="405447" y="492775"/>
                  </a:lnTo>
                  <a:lnTo>
                    <a:pt x="411924" y="495681"/>
                  </a:lnTo>
                  <a:lnTo>
                    <a:pt x="419734" y="496014"/>
                  </a:lnTo>
                  <a:lnTo>
                    <a:pt x="428878" y="493776"/>
                  </a:lnTo>
                  <a:lnTo>
                    <a:pt x="437850" y="489727"/>
                  </a:lnTo>
                  <a:lnTo>
                    <a:pt x="441618" y="487299"/>
                  </a:lnTo>
                  <a:close/>
                </a:path>
                <a:path extrusionOk="0" h="622935" w="1390650">
                  <a:moveTo>
                    <a:pt x="426767" y="436118"/>
                  </a:moveTo>
                  <a:lnTo>
                    <a:pt x="379856" y="436118"/>
                  </a:lnTo>
                  <a:lnTo>
                    <a:pt x="391287" y="468122"/>
                  </a:lnTo>
                  <a:lnTo>
                    <a:pt x="387215" y="474531"/>
                  </a:lnTo>
                  <a:lnTo>
                    <a:pt x="382619" y="479679"/>
                  </a:lnTo>
                  <a:lnTo>
                    <a:pt x="377499" y="483588"/>
                  </a:lnTo>
                  <a:lnTo>
                    <a:pt x="371855" y="486283"/>
                  </a:lnTo>
                  <a:lnTo>
                    <a:pt x="368045" y="487680"/>
                  </a:lnTo>
                  <a:lnTo>
                    <a:pt x="399988" y="487680"/>
                  </a:lnTo>
                  <a:lnTo>
                    <a:pt x="400303" y="487299"/>
                  </a:lnTo>
                  <a:lnTo>
                    <a:pt x="441618" y="487299"/>
                  </a:lnTo>
                  <a:lnTo>
                    <a:pt x="446643" y="484060"/>
                  </a:lnTo>
                  <a:lnTo>
                    <a:pt x="455221" y="476773"/>
                  </a:lnTo>
                  <a:lnTo>
                    <a:pt x="463550" y="467868"/>
                  </a:lnTo>
                  <a:lnTo>
                    <a:pt x="460511" y="459359"/>
                  </a:lnTo>
                  <a:lnTo>
                    <a:pt x="437641" y="459359"/>
                  </a:lnTo>
                  <a:lnTo>
                    <a:pt x="434339" y="457200"/>
                  </a:lnTo>
                  <a:lnTo>
                    <a:pt x="432053" y="450977"/>
                  </a:lnTo>
                  <a:lnTo>
                    <a:pt x="426767" y="436118"/>
                  </a:lnTo>
                  <a:close/>
                </a:path>
                <a:path extrusionOk="0" h="622935" w="1390650">
                  <a:moveTo>
                    <a:pt x="479425" y="323850"/>
                  </a:moveTo>
                  <a:lnTo>
                    <a:pt x="437768" y="338709"/>
                  </a:lnTo>
                  <a:lnTo>
                    <a:pt x="484758" y="471043"/>
                  </a:lnTo>
                  <a:lnTo>
                    <a:pt x="526414" y="456311"/>
                  </a:lnTo>
                  <a:lnTo>
                    <a:pt x="479425" y="323850"/>
                  </a:lnTo>
                  <a:close/>
                </a:path>
                <a:path extrusionOk="0" h="622935" w="1390650">
                  <a:moveTo>
                    <a:pt x="455294" y="444754"/>
                  </a:moveTo>
                  <a:lnTo>
                    <a:pt x="450088" y="452247"/>
                  </a:lnTo>
                  <a:lnTo>
                    <a:pt x="445769" y="456565"/>
                  </a:lnTo>
                  <a:lnTo>
                    <a:pt x="442213" y="457835"/>
                  </a:lnTo>
                  <a:lnTo>
                    <a:pt x="437641" y="459359"/>
                  </a:lnTo>
                  <a:lnTo>
                    <a:pt x="460511" y="459359"/>
                  </a:lnTo>
                  <a:lnTo>
                    <a:pt x="455294" y="444754"/>
                  </a:lnTo>
                  <a:close/>
                </a:path>
                <a:path extrusionOk="0" h="622935" w="1390650">
                  <a:moveTo>
                    <a:pt x="534288" y="232791"/>
                  </a:moveTo>
                  <a:lnTo>
                    <a:pt x="492632" y="247650"/>
                  </a:lnTo>
                  <a:lnTo>
                    <a:pt x="562355" y="443484"/>
                  </a:lnTo>
                  <a:lnTo>
                    <a:pt x="604012" y="428752"/>
                  </a:lnTo>
                  <a:lnTo>
                    <a:pt x="534288" y="232791"/>
                  </a:lnTo>
                  <a:close/>
                </a:path>
                <a:path extrusionOk="0" h="622935" w="1390650">
                  <a:moveTo>
                    <a:pt x="365638" y="364041"/>
                  </a:moveTo>
                  <a:lnTo>
                    <a:pt x="325280" y="376705"/>
                  </a:lnTo>
                  <a:lnTo>
                    <a:pt x="288543" y="406781"/>
                  </a:lnTo>
                  <a:lnTo>
                    <a:pt x="300608" y="440690"/>
                  </a:lnTo>
                  <a:lnTo>
                    <a:pt x="308588" y="426946"/>
                  </a:lnTo>
                  <a:lnTo>
                    <a:pt x="318055" y="415798"/>
                  </a:lnTo>
                  <a:lnTo>
                    <a:pt x="329023" y="407221"/>
                  </a:lnTo>
                  <a:lnTo>
                    <a:pt x="341502" y="401193"/>
                  </a:lnTo>
                  <a:lnTo>
                    <a:pt x="352649" y="398785"/>
                  </a:lnTo>
                  <a:lnTo>
                    <a:pt x="413484" y="398785"/>
                  </a:lnTo>
                  <a:lnTo>
                    <a:pt x="410590" y="390652"/>
                  </a:lnTo>
                  <a:lnTo>
                    <a:pt x="400829" y="374241"/>
                  </a:lnTo>
                  <a:lnTo>
                    <a:pt x="385841" y="365379"/>
                  </a:lnTo>
                  <a:lnTo>
                    <a:pt x="365638" y="364041"/>
                  </a:lnTo>
                  <a:close/>
                </a:path>
                <a:path extrusionOk="0" h="622935" w="1390650">
                  <a:moveTo>
                    <a:pt x="720851" y="289512"/>
                  </a:moveTo>
                  <a:lnTo>
                    <a:pt x="659915" y="289512"/>
                  </a:lnTo>
                  <a:lnTo>
                    <a:pt x="668750" y="291084"/>
                  </a:lnTo>
                  <a:lnTo>
                    <a:pt x="675346" y="296560"/>
                  </a:lnTo>
                  <a:lnTo>
                    <a:pt x="679703" y="305943"/>
                  </a:lnTo>
                  <a:lnTo>
                    <a:pt x="657173" y="322871"/>
                  </a:lnTo>
                  <a:lnTo>
                    <a:pt x="640048" y="337073"/>
                  </a:lnTo>
                  <a:lnTo>
                    <a:pt x="618030" y="371602"/>
                  </a:lnTo>
                  <a:lnTo>
                    <a:pt x="618019" y="374241"/>
                  </a:lnTo>
                  <a:lnTo>
                    <a:pt x="618436" y="380575"/>
                  </a:lnTo>
                  <a:lnTo>
                    <a:pt x="646787" y="410162"/>
                  </a:lnTo>
                  <a:lnTo>
                    <a:pt x="654145" y="410972"/>
                  </a:lnTo>
                  <a:lnTo>
                    <a:pt x="661646" y="410352"/>
                  </a:lnTo>
                  <a:lnTo>
                    <a:pt x="698972" y="388338"/>
                  </a:lnTo>
                  <a:lnTo>
                    <a:pt x="707203" y="378333"/>
                  </a:lnTo>
                  <a:lnTo>
                    <a:pt x="675385" y="378333"/>
                  </a:lnTo>
                  <a:lnTo>
                    <a:pt x="671702" y="378079"/>
                  </a:lnTo>
                  <a:lnTo>
                    <a:pt x="658494" y="361696"/>
                  </a:lnTo>
                  <a:lnTo>
                    <a:pt x="659383" y="355854"/>
                  </a:lnTo>
                  <a:lnTo>
                    <a:pt x="687196" y="326771"/>
                  </a:lnTo>
                  <a:lnTo>
                    <a:pt x="734107" y="326771"/>
                  </a:lnTo>
                  <a:lnTo>
                    <a:pt x="720851" y="289512"/>
                  </a:lnTo>
                  <a:close/>
                </a:path>
                <a:path extrusionOk="0" h="622935" w="1390650">
                  <a:moveTo>
                    <a:pt x="749079" y="377952"/>
                  </a:moveTo>
                  <a:lnTo>
                    <a:pt x="707516" y="377952"/>
                  </a:lnTo>
                  <a:lnTo>
                    <a:pt x="712660" y="383448"/>
                  </a:lnTo>
                  <a:lnTo>
                    <a:pt x="719137" y="386397"/>
                  </a:lnTo>
                  <a:lnTo>
                    <a:pt x="726947" y="386774"/>
                  </a:lnTo>
                  <a:lnTo>
                    <a:pt x="736091" y="384556"/>
                  </a:lnTo>
                  <a:lnTo>
                    <a:pt x="745116" y="380507"/>
                  </a:lnTo>
                  <a:lnTo>
                    <a:pt x="749079" y="377952"/>
                  </a:lnTo>
                  <a:close/>
                </a:path>
                <a:path extrusionOk="0" h="622935" w="1390650">
                  <a:moveTo>
                    <a:pt x="734107" y="326771"/>
                  </a:moveTo>
                  <a:lnTo>
                    <a:pt x="687196" y="326771"/>
                  </a:lnTo>
                  <a:lnTo>
                    <a:pt x="698500" y="358902"/>
                  </a:lnTo>
                  <a:lnTo>
                    <a:pt x="694428" y="365257"/>
                  </a:lnTo>
                  <a:lnTo>
                    <a:pt x="689832" y="370411"/>
                  </a:lnTo>
                  <a:lnTo>
                    <a:pt x="684712" y="374350"/>
                  </a:lnTo>
                  <a:lnTo>
                    <a:pt x="679068" y="377063"/>
                  </a:lnTo>
                  <a:lnTo>
                    <a:pt x="675385" y="378333"/>
                  </a:lnTo>
                  <a:lnTo>
                    <a:pt x="707203" y="378333"/>
                  </a:lnTo>
                  <a:lnTo>
                    <a:pt x="707516" y="377952"/>
                  </a:lnTo>
                  <a:lnTo>
                    <a:pt x="749079" y="377952"/>
                  </a:lnTo>
                  <a:lnTo>
                    <a:pt x="753903" y="374840"/>
                  </a:lnTo>
                  <a:lnTo>
                    <a:pt x="762452" y="367553"/>
                  </a:lnTo>
                  <a:lnTo>
                    <a:pt x="770763" y="358648"/>
                  </a:lnTo>
                  <a:lnTo>
                    <a:pt x="767770" y="350139"/>
                  </a:lnTo>
                  <a:lnTo>
                    <a:pt x="744981" y="350139"/>
                  </a:lnTo>
                  <a:lnTo>
                    <a:pt x="741552" y="347853"/>
                  </a:lnTo>
                  <a:lnTo>
                    <a:pt x="737676" y="336804"/>
                  </a:lnTo>
                  <a:lnTo>
                    <a:pt x="734107" y="326771"/>
                  </a:lnTo>
                  <a:close/>
                </a:path>
                <a:path extrusionOk="0" h="622935" w="1390650">
                  <a:moveTo>
                    <a:pt x="762634" y="151638"/>
                  </a:moveTo>
                  <a:lnTo>
                    <a:pt x="720978" y="166370"/>
                  </a:lnTo>
                  <a:lnTo>
                    <a:pt x="790701" y="362331"/>
                  </a:lnTo>
                  <a:lnTo>
                    <a:pt x="832357" y="347472"/>
                  </a:lnTo>
                  <a:lnTo>
                    <a:pt x="828675" y="337439"/>
                  </a:lnTo>
                  <a:lnTo>
                    <a:pt x="867837" y="337439"/>
                  </a:lnTo>
                  <a:lnTo>
                    <a:pt x="870203" y="336804"/>
                  </a:lnTo>
                  <a:lnTo>
                    <a:pt x="882703" y="331021"/>
                  </a:lnTo>
                  <a:lnTo>
                    <a:pt x="893143" y="323215"/>
                  </a:lnTo>
                  <a:lnTo>
                    <a:pt x="900268" y="314864"/>
                  </a:lnTo>
                  <a:lnTo>
                    <a:pt x="834770" y="314864"/>
                  </a:lnTo>
                  <a:lnTo>
                    <a:pt x="827297" y="313559"/>
                  </a:lnTo>
                  <a:lnTo>
                    <a:pt x="819276" y="310896"/>
                  </a:lnTo>
                  <a:lnTo>
                    <a:pt x="797432" y="249428"/>
                  </a:lnTo>
                  <a:lnTo>
                    <a:pt x="802312" y="243167"/>
                  </a:lnTo>
                  <a:lnTo>
                    <a:pt x="832373" y="229568"/>
                  </a:lnTo>
                  <a:lnTo>
                    <a:pt x="899649" y="229568"/>
                  </a:lnTo>
                  <a:lnTo>
                    <a:pt x="894783" y="222377"/>
                  </a:lnTo>
                  <a:lnTo>
                    <a:pt x="787780" y="222377"/>
                  </a:lnTo>
                  <a:lnTo>
                    <a:pt x="762634" y="151638"/>
                  </a:lnTo>
                  <a:close/>
                </a:path>
                <a:path extrusionOk="0" h="622935" w="1390650">
                  <a:moveTo>
                    <a:pt x="762634" y="335534"/>
                  </a:moveTo>
                  <a:lnTo>
                    <a:pt x="757301" y="342900"/>
                  </a:lnTo>
                  <a:lnTo>
                    <a:pt x="752982" y="347218"/>
                  </a:lnTo>
                  <a:lnTo>
                    <a:pt x="744981" y="350139"/>
                  </a:lnTo>
                  <a:lnTo>
                    <a:pt x="767770" y="350139"/>
                  </a:lnTo>
                  <a:lnTo>
                    <a:pt x="762634" y="335534"/>
                  </a:lnTo>
                  <a:close/>
                </a:path>
                <a:path extrusionOk="0" h="622935" w="1390650">
                  <a:moveTo>
                    <a:pt x="867837" y="337439"/>
                  </a:moveTo>
                  <a:lnTo>
                    <a:pt x="828675" y="337439"/>
                  </a:lnTo>
                  <a:lnTo>
                    <a:pt x="839485" y="339768"/>
                  </a:lnTo>
                  <a:lnTo>
                    <a:pt x="850011" y="340455"/>
                  </a:lnTo>
                  <a:lnTo>
                    <a:pt x="860250" y="339474"/>
                  </a:lnTo>
                  <a:lnTo>
                    <a:pt x="867837" y="337439"/>
                  </a:lnTo>
                  <a:close/>
                </a:path>
                <a:path extrusionOk="0" h="622935" w="1390650">
                  <a:moveTo>
                    <a:pt x="672907" y="254748"/>
                  </a:moveTo>
                  <a:lnTo>
                    <a:pt x="632513" y="267412"/>
                  </a:lnTo>
                  <a:lnTo>
                    <a:pt x="595883" y="297434"/>
                  </a:lnTo>
                  <a:lnTo>
                    <a:pt x="607949" y="331470"/>
                  </a:lnTo>
                  <a:lnTo>
                    <a:pt x="615874" y="317706"/>
                  </a:lnTo>
                  <a:lnTo>
                    <a:pt x="625348" y="306514"/>
                  </a:lnTo>
                  <a:lnTo>
                    <a:pt x="636345" y="297894"/>
                  </a:lnTo>
                  <a:lnTo>
                    <a:pt x="648842" y="291846"/>
                  </a:lnTo>
                  <a:lnTo>
                    <a:pt x="659915" y="289512"/>
                  </a:lnTo>
                  <a:lnTo>
                    <a:pt x="720851" y="289512"/>
                  </a:lnTo>
                  <a:lnTo>
                    <a:pt x="717930" y="281305"/>
                  </a:lnTo>
                  <a:lnTo>
                    <a:pt x="708114" y="264896"/>
                  </a:lnTo>
                  <a:lnTo>
                    <a:pt x="693118" y="256047"/>
                  </a:lnTo>
                  <a:lnTo>
                    <a:pt x="672907" y="254748"/>
                  </a:lnTo>
                  <a:close/>
                </a:path>
                <a:path extrusionOk="0" h="622935" w="1390650">
                  <a:moveTo>
                    <a:pt x="899649" y="229568"/>
                  </a:moveTo>
                  <a:lnTo>
                    <a:pt x="832373" y="229568"/>
                  </a:lnTo>
                  <a:lnTo>
                    <a:pt x="839031" y="230844"/>
                  </a:lnTo>
                  <a:lnTo>
                    <a:pt x="845438" y="233680"/>
                  </a:lnTo>
                  <a:lnTo>
                    <a:pt x="867660" y="269571"/>
                  </a:lnTo>
                  <a:lnTo>
                    <a:pt x="868906" y="286474"/>
                  </a:lnTo>
                  <a:lnTo>
                    <a:pt x="867409" y="293878"/>
                  </a:lnTo>
                  <a:lnTo>
                    <a:pt x="834770" y="314864"/>
                  </a:lnTo>
                  <a:lnTo>
                    <a:pt x="900268" y="314864"/>
                  </a:lnTo>
                  <a:lnTo>
                    <a:pt x="901511" y="313408"/>
                  </a:lnTo>
                  <a:lnTo>
                    <a:pt x="907795" y="301625"/>
                  </a:lnTo>
                  <a:lnTo>
                    <a:pt x="911627" y="288571"/>
                  </a:lnTo>
                  <a:lnTo>
                    <a:pt x="912765" y="275637"/>
                  </a:lnTo>
                  <a:lnTo>
                    <a:pt x="912716" y="273812"/>
                  </a:lnTo>
                  <a:lnTo>
                    <a:pt x="911385" y="260655"/>
                  </a:lnTo>
                  <a:lnTo>
                    <a:pt x="907288" y="245745"/>
                  </a:lnTo>
                  <a:lnTo>
                    <a:pt x="901053" y="231642"/>
                  </a:lnTo>
                  <a:lnTo>
                    <a:pt x="899649" y="229568"/>
                  </a:lnTo>
                  <a:close/>
                </a:path>
                <a:path extrusionOk="0" h="622935" w="1390650">
                  <a:moveTo>
                    <a:pt x="441197" y="263144"/>
                  </a:moveTo>
                  <a:lnTo>
                    <a:pt x="417956" y="290068"/>
                  </a:lnTo>
                  <a:lnTo>
                    <a:pt x="420167" y="296560"/>
                  </a:lnTo>
                  <a:lnTo>
                    <a:pt x="422401" y="302768"/>
                  </a:lnTo>
                  <a:lnTo>
                    <a:pt x="426592" y="307340"/>
                  </a:lnTo>
                  <a:lnTo>
                    <a:pt x="438784" y="313182"/>
                  </a:lnTo>
                  <a:lnTo>
                    <a:pt x="444892" y="313559"/>
                  </a:lnTo>
                  <a:lnTo>
                    <a:pt x="451230" y="311277"/>
                  </a:lnTo>
                  <a:lnTo>
                    <a:pt x="457580" y="309118"/>
                  </a:lnTo>
                  <a:lnTo>
                    <a:pt x="462152" y="304927"/>
                  </a:lnTo>
                  <a:lnTo>
                    <a:pt x="465074" y="298704"/>
                  </a:lnTo>
                  <a:lnTo>
                    <a:pt x="467867" y="292608"/>
                  </a:lnTo>
                  <a:lnTo>
                    <a:pt x="468249" y="286385"/>
                  </a:lnTo>
                  <a:lnTo>
                    <a:pt x="465963" y="280162"/>
                  </a:lnTo>
                  <a:lnTo>
                    <a:pt x="463803" y="273812"/>
                  </a:lnTo>
                  <a:lnTo>
                    <a:pt x="459613" y="269240"/>
                  </a:lnTo>
                  <a:lnTo>
                    <a:pt x="447420" y="263398"/>
                  </a:lnTo>
                  <a:lnTo>
                    <a:pt x="441197" y="263144"/>
                  </a:lnTo>
                  <a:close/>
                </a:path>
                <a:path extrusionOk="0" h="622935" w="1390650">
                  <a:moveTo>
                    <a:pt x="845994" y="195707"/>
                  </a:moveTo>
                  <a:lnTo>
                    <a:pt x="801877" y="208883"/>
                  </a:lnTo>
                  <a:lnTo>
                    <a:pt x="787780" y="222377"/>
                  </a:lnTo>
                  <a:lnTo>
                    <a:pt x="894783" y="222377"/>
                  </a:lnTo>
                  <a:lnTo>
                    <a:pt x="859105" y="197758"/>
                  </a:lnTo>
                  <a:lnTo>
                    <a:pt x="845994" y="195707"/>
                  </a:lnTo>
                  <a:close/>
                </a:path>
                <a:path extrusionOk="0" h="622935" w="1390650">
                  <a:moveTo>
                    <a:pt x="916431" y="93980"/>
                  </a:moveTo>
                  <a:lnTo>
                    <a:pt x="893190" y="121031"/>
                  </a:lnTo>
                  <a:lnTo>
                    <a:pt x="895476" y="127381"/>
                  </a:lnTo>
                  <a:lnTo>
                    <a:pt x="897635" y="133731"/>
                  </a:lnTo>
                  <a:lnTo>
                    <a:pt x="901826" y="138303"/>
                  </a:lnTo>
                  <a:lnTo>
                    <a:pt x="914018" y="144145"/>
                  </a:lnTo>
                  <a:lnTo>
                    <a:pt x="920241" y="144526"/>
                  </a:lnTo>
                  <a:lnTo>
                    <a:pt x="926464" y="142240"/>
                  </a:lnTo>
                  <a:lnTo>
                    <a:pt x="932814" y="140081"/>
                  </a:lnTo>
                  <a:lnTo>
                    <a:pt x="937513" y="135890"/>
                  </a:lnTo>
                  <a:lnTo>
                    <a:pt x="940307" y="129667"/>
                  </a:lnTo>
                  <a:lnTo>
                    <a:pt x="943228" y="123571"/>
                  </a:lnTo>
                  <a:lnTo>
                    <a:pt x="928751" y="97282"/>
                  </a:lnTo>
                  <a:lnTo>
                    <a:pt x="922654" y="94361"/>
                  </a:lnTo>
                  <a:lnTo>
                    <a:pt x="916431" y="93980"/>
                  </a:lnTo>
                  <a:close/>
                </a:path>
                <a:path extrusionOk="0" h="622935" w="1390650">
                  <a:moveTo>
                    <a:pt x="954658" y="154813"/>
                  </a:moveTo>
                  <a:lnTo>
                    <a:pt x="913002" y="169672"/>
                  </a:lnTo>
                  <a:lnTo>
                    <a:pt x="960119" y="302006"/>
                  </a:lnTo>
                  <a:lnTo>
                    <a:pt x="1001776" y="287274"/>
                  </a:lnTo>
                  <a:lnTo>
                    <a:pt x="954658" y="154813"/>
                  </a:lnTo>
                  <a:close/>
                </a:path>
                <a:path extrusionOk="0" h="622935" w="1390650">
                  <a:moveTo>
                    <a:pt x="1009650" y="63754"/>
                  </a:moveTo>
                  <a:lnTo>
                    <a:pt x="967993" y="78613"/>
                  </a:lnTo>
                  <a:lnTo>
                    <a:pt x="1037589" y="274447"/>
                  </a:lnTo>
                  <a:lnTo>
                    <a:pt x="1079246" y="259715"/>
                  </a:lnTo>
                  <a:lnTo>
                    <a:pt x="1009650" y="63754"/>
                  </a:lnTo>
                  <a:close/>
                </a:path>
                <a:path extrusionOk="0" h="622935" w="1390650">
                  <a:moveTo>
                    <a:pt x="1109726" y="99695"/>
                  </a:moveTo>
                  <a:lnTo>
                    <a:pt x="1068070" y="114554"/>
                  </a:lnTo>
                  <a:lnTo>
                    <a:pt x="1115186" y="246888"/>
                  </a:lnTo>
                  <a:lnTo>
                    <a:pt x="1156843" y="232029"/>
                  </a:lnTo>
                  <a:lnTo>
                    <a:pt x="1109726" y="99695"/>
                  </a:lnTo>
                  <a:close/>
                </a:path>
                <a:path extrusionOk="0" h="622935" w="1390650">
                  <a:moveTo>
                    <a:pt x="1288541" y="36068"/>
                  </a:moveTo>
                  <a:lnTo>
                    <a:pt x="1244091" y="51943"/>
                  </a:lnTo>
                  <a:lnTo>
                    <a:pt x="1335277" y="144272"/>
                  </a:lnTo>
                  <a:lnTo>
                    <a:pt x="1326641" y="243205"/>
                  </a:lnTo>
                  <a:lnTo>
                    <a:pt x="1371091" y="227457"/>
                  </a:lnTo>
                  <a:lnTo>
                    <a:pt x="1382239" y="94361"/>
                  </a:lnTo>
                  <a:lnTo>
                    <a:pt x="1340738" y="94361"/>
                  </a:lnTo>
                  <a:lnTo>
                    <a:pt x="1288541" y="36068"/>
                  </a:lnTo>
                  <a:close/>
                </a:path>
                <a:path extrusionOk="0" h="622935" w="1390650">
                  <a:moveTo>
                    <a:pt x="1206973" y="113919"/>
                  </a:moveTo>
                  <a:lnTo>
                    <a:pt x="1160145" y="113919"/>
                  </a:lnTo>
                  <a:lnTo>
                    <a:pt x="1180337" y="170688"/>
                  </a:lnTo>
                  <a:lnTo>
                    <a:pt x="1206880" y="202819"/>
                  </a:lnTo>
                  <a:lnTo>
                    <a:pt x="1226470" y="206581"/>
                  </a:lnTo>
                  <a:lnTo>
                    <a:pt x="1237491" y="205337"/>
                  </a:lnTo>
                  <a:lnTo>
                    <a:pt x="1276284" y="187180"/>
                  </a:lnTo>
                  <a:lnTo>
                    <a:pt x="1284858" y="180086"/>
                  </a:lnTo>
                  <a:lnTo>
                    <a:pt x="1281228" y="169799"/>
                  </a:lnTo>
                  <a:lnTo>
                    <a:pt x="1242695" y="169799"/>
                  </a:lnTo>
                  <a:lnTo>
                    <a:pt x="1236979" y="169672"/>
                  </a:lnTo>
                  <a:lnTo>
                    <a:pt x="1232027" y="167132"/>
                  </a:lnTo>
                  <a:lnTo>
                    <a:pt x="1227060" y="164701"/>
                  </a:lnTo>
                  <a:lnTo>
                    <a:pt x="1223518" y="160147"/>
                  </a:lnTo>
                  <a:lnTo>
                    <a:pt x="1221104" y="153543"/>
                  </a:lnTo>
                  <a:lnTo>
                    <a:pt x="1206973" y="113919"/>
                  </a:lnTo>
                  <a:close/>
                </a:path>
                <a:path extrusionOk="0" h="622935" w="1390650">
                  <a:moveTo>
                    <a:pt x="1274190" y="149860"/>
                  </a:moveTo>
                  <a:lnTo>
                    <a:pt x="1242695" y="169799"/>
                  </a:lnTo>
                  <a:lnTo>
                    <a:pt x="1281228" y="169799"/>
                  </a:lnTo>
                  <a:lnTo>
                    <a:pt x="1274190" y="149860"/>
                  </a:lnTo>
                  <a:close/>
                </a:path>
                <a:path extrusionOk="0" h="622935" w="1390650">
                  <a:moveTo>
                    <a:pt x="1176781" y="28956"/>
                  </a:moveTo>
                  <a:lnTo>
                    <a:pt x="1171575" y="30734"/>
                  </a:lnTo>
                  <a:lnTo>
                    <a:pt x="1138301" y="112395"/>
                  </a:lnTo>
                  <a:lnTo>
                    <a:pt x="1141095" y="120650"/>
                  </a:lnTo>
                  <a:lnTo>
                    <a:pt x="1160145" y="113919"/>
                  </a:lnTo>
                  <a:lnTo>
                    <a:pt x="1206973" y="113919"/>
                  </a:lnTo>
                  <a:lnTo>
                    <a:pt x="1201674" y="99060"/>
                  </a:lnTo>
                  <a:lnTo>
                    <a:pt x="1249933" y="81915"/>
                  </a:lnTo>
                  <a:lnTo>
                    <a:pt x="1245947" y="70612"/>
                  </a:lnTo>
                  <a:lnTo>
                    <a:pt x="1191640" y="70612"/>
                  </a:lnTo>
                  <a:lnTo>
                    <a:pt x="1176781" y="28956"/>
                  </a:lnTo>
                  <a:close/>
                </a:path>
                <a:path extrusionOk="0" h="622935" w="1390650">
                  <a:moveTo>
                    <a:pt x="1390141" y="0"/>
                  </a:moveTo>
                  <a:lnTo>
                    <a:pt x="1346453" y="15494"/>
                  </a:lnTo>
                  <a:lnTo>
                    <a:pt x="1340738" y="94361"/>
                  </a:lnTo>
                  <a:lnTo>
                    <a:pt x="1382239" y="94361"/>
                  </a:lnTo>
                  <a:lnTo>
                    <a:pt x="1390141" y="0"/>
                  </a:lnTo>
                  <a:close/>
                </a:path>
                <a:path extrusionOk="0" h="622935" w="1390650">
                  <a:moveTo>
                    <a:pt x="1071499" y="38862"/>
                  </a:moveTo>
                  <a:lnTo>
                    <a:pt x="1065149" y="41148"/>
                  </a:lnTo>
                  <a:lnTo>
                    <a:pt x="1058926" y="43307"/>
                  </a:lnTo>
                  <a:lnTo>
                    <a:pt x="1054353" y="47498"/>
                  </a:lnTo>
                  <a:lnTo>
                    <a:pt x="1048512" y="59690"/>
                  </a:lnTo>
                  <a:lnTo>
                    <a:pt x="1048257" y="65913"/>
                  </a:lnTo>
                  <a:lnTo>
                    <a:pt x="1050543" y="72263"/>
                  </a:lnTo>
                  <a:lnTo>
                    <a:pt x="1052702" y="78486"/>
                  </a:lnTo>
                  <a:lnTo>
                    <a:pt x="1056893" y="83185"/>
                  </a:lnTo>
                  <a:lnTo>
                    <a:pt x="1069085" y="89027"/>
                  </a:lnTo>
                  <a:lnTo>
                    <a:pt x="1075308" y="89408"/>
                  </a:lnTo>
                  <a:lnTo>
                    <a:pt x="1087881" y="84836"/>
                  </a:lnTo>
                  <a:lnTo>
                    <a:pt x="1092580" y="80645"/>
                  </a:lnTo>
                  <a:lnTo>
                    <a:pt x="1095375" y="74549"/>
                  </a:lnTo>
                  <a:lnTo>
                    <a:pt x="1098296" y="68453"/>
                  </a:lnTo>
                  <a:lnTo>
                    <a:pt x="1077722" y="39243"/>
                  </a:lnTo>
                  <a:lnTo>
                    <a:pt x="1071499" y="38862"/>
                  </a:lnTo>
                  <a:close/>
                </a:path>
                <a:path extrusionOk="0" h="622935" w="1390650">
                  <a:moveTo>
                    <a:pt x="1239901" y="53467"/>
                  </a:moveTo>
                  <a:lnTo>
                    <a:pt x="1191640" y="70612"/>
                  </a:lnTo>
                  <a:lnTo>
                    <a:pt x="1245947" y="70612"/>
                  </a:lnTo>
                  <a:lnTo>
                    <a:pt x="1239901" y="53467"/>
                  </a:lnTo>
                  <a:close/>
                </a:path>
              </a:pathLst>
            </a:custGeom>
            <a:solidFill>
              <a:srgbClr val="FFFFFF"/>
            </a:solid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400" name="Google Shape;400;p16"/>
          <p:cNvSpPr/>
          <p:nvPr/>
        </p:nvSpPr>
        <p:spPr>
          <a:xfrm>
            <a:off x="7619400" y="1106640"/>
            <a:ext cx="1660320" cy="2257560"/>
          </a:xfrm>
          <a:prstGeom prst="rect">
            <a:avLst/>
          </a:prstGeom>
          <a:noFill/>
          <a:ln>
            <a:noFill/>
          </a:ln>
        </p:spPr>
        <p:txBody>
          <a:bodyPr anchorCtr="0" anchor="t" bIns="0" lIns="0" spcFirstLastPara="1" rIns="0" wrap="square" tIns="64075">
            <a:spAutoFit/>
          </a:bodyPr>
          <a:lstStyle/>
          <a:p>
            <a:pPr indent="0" lvl="0" marL="12600" marR="0" rtl="0" algn="l">
              <a:lnSpc>
                <a:spcPct val="100000"/>
              </a:lnSpc>
              <a:spcBef>
                <a:spcPts val="0"/>
              </a:spcBef>
              <a:spcAft>
                <a:spcPts val="0"/>
              </a:spcAft>
              <a:buNone/>
            </a:pPr>
            <a:r>
              <a:rPr b="0" lang="en-US" sz="2000" strike="noStrike">
                <a:solidFill>
                  <a:srgbClr val="53749A"/>
                </a:solidFill>
                <a:latin typeface="Trebuchet MS"/>
                <a:ea typeface="Trebuchet MS"/>
                <a:cs typeface="Trebuchet MS"/>
                <a:sym typeface="Trebuchet MS"/>
              </a:rPr>
              <a:t>Example:</a:t>
            </a:r>
            <a:endParaRPr b="0" sz="2000" strike="noStrike">
              <a:solidFill>
                <a:srgbClr val="000000"/>
              </a:solidFill>
              <a:latin typeface="Arial"/>
              <a:ea typeface="Arial"/>
              <a:cs typeface="Arial"/>
              <a:sym typeface="Arial"/>
            </a:endParaRPr>
          </a:p>
          <a:p>
            <a:pPr indent="0" lvl="0" marL="12600" marR="0" rtl="0" algn="l">
              <a:lnSpc>
                <a:spcPct val="100000"/>
              </a:lnSpc>
              <a:spcBef>
                <a:spcPts val="463"/>
              </a:spcBef>
              <a:spcAft>
                <a:spcPts val="0"/>
              </a:spcAft>
              <a:buNone/>
            </a:pPr>
            <a:r>
              <a:rPr b="0" lang="en-US" sz="2000" strike="noStrike">
                <a:solidFill>
                  <a:srgbClr val="000000"/>
                </a:solidFill>
                <a:latin typeface="Trebuchet MS"/>
                <a:ea typeface="Trebuchet MS"/>
                <a:cs typeface="Trebuchet MS"/>
                <a:sym typeface="Trebuchet MS"/>
              </a:rPr>
              <a:t>Your customers  are unable to  access your  online services</a:t>
            </a:r>
            <a:endParaRPr b="0" sz="2000" strike="noStrike">
              <a:solidFill>
                <a:srgbClr val="000000"/>
              </a:solidFill>
              <a:latin typeface="Arial"/>
              <a:ea typeface="Arial"/>
              <a:cs typeface="Arial"/>
              <a:sym typeface="Arial"/>
            </a:endParaRPr>
          </a:p>
        </p:txBody>
      </p:sp>
      <p:sp>
        <p:nvSpPr>
          <p:cNvPr id="401" name="Google Shape;401;p16"/>
          <p:cNvSpPr/>
          <p:nvPr/>
        </p:nvSpPr>
        <p:spPr>
          <a:xfrm>
            <a:off x="891720" y="985680"/>
            <a:ext cx="315036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Availability</a:t>
            </a:r>
            <a:endParaRPr b="0" sz="3600"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descr="Categories of Cyber Crime&#10;We can categorize cyber crime in two ways:-&#10;The computer as a target: Using a computer to attack..." id="406" name="Google Shape;406;p17"/>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 How do you stop an attacker from getting access to a layer&#10;below your protection mechanism?&#10;• Every protection mechanism..." id="411" name="Google Shape;411;p18"/>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Types of Cyber Crime&#10;• Hacking&#10;• Phishing&#10;• Denial of Service&#10;• Spam Email&#10;• Spyware, Adware&#10;• Malware (Trojan, Virus, Wor..." id="416" name="Google Shape;416;p19"/>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Hacking&#10;• Hacking in simple terms means an&#10;illegal intrusion into a computer system&#10;and/or network.&#10;• It is also known as ..." id="421" name="Google Shape;421;p20"/>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Phishing&#10;• Phishing is a fraudulent attempt, usually made through email, to steal your&#10;personal information.&#10;• Phishing is..." id="426" name="Google Shape;426;p21"/>
          <p:cNvPicPr preferRelativeResize="0"/>
          <p:nvPr/>
        </p:nvPicPr>
        <p:blipFill rotWithShape="1">
          <a:blip r:embed="rId3">
            <a:alphaModFix/>
          </a:blip>
          <a:srcRect b="0" l="0" r="0" t="0"/>
          <a:stretch/>
        </p:blipFill>
        <p:spPr>
          <a:xfrm>
            <a:off x="1297800" y="6444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0" name="Shape 430"/>
        <p:cNvGrpSpPr/>
        <p:nvPr/>
      </p:nvGrpSpPr>
      <p:grpSpPr>
        <a:xfrm>
          <a:off x="0" y="0"/>
          <a:ext cx="0" cy="0"/>
          <a:chOff x="0" y="0"/>
          <a:chExt cx="0" cy="0"/>
        </a:xfrm>
      </p:grpSpPr>
      <p:sp>
        <p:nvSpPr>
          <p:cNvPr id="431" name="Google Shape;431;p22"/>
          <p:cNvSpPr/>
          <p:nvPr/>
        </p:nvSpPr>
        <p:spPr>
          <a:xfrm>
            <a:off x="217080" y="19080"/>
            <a:ext cx="321372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Phishing</a:t>
            </a:r>
            <a:endParaRPr b="0" sz="3600" strike="noStrike">
              <a:solidFill>
                <a:srgbClr val="000000"/>
              </a:solidFill>
              <a:latin typeface="Calibri"/>
              <a:ea typeface="Calibri"/>
              <a:cs typeface="Calibri"/>
              <a:sym typeface="Calibri"/>
            </a:endParaRPr>
          </a:p>
        </p:txBody>
      </p:sp>
      <p:sp>
        <p:nvSpPr>
          <p:cNvPr id="432" name="Google Shape;432;p22"/>
          <p:cNvSpPr/>
          <p:nvPr/>
        </p:nvSpPr>
        <p:spPr>
          <a:xfrm>
            <a:off x="78852" y="860400"/>
            <a:ext cx="11685300" cy="2652600"/>
          </a:xfrm>
          <a:prstGeom prst="rect">
            <a:avLst/>
          </a:prstGeom>
          <a:noFill/>
          <a:ln>
            <a:noFill/>
          </a:ln>
        </p:spPr>
        <p:txBody>
          <a:bodyPr anchorCtr="0" anchor="t" bIns="0" lIns="0" spcFirstLastPara="1" rIns="0" wrap="square" tIns="73800">
            <a:spAutoFit/>
          </a:bodyPr>
          <a:lstStyle/>
          <a:p>
            <a:pPr indent="-343080" lvl="0" marL="355680" marR="0" rtl="0" algn="just">
              <a:lnSpc>
                <a:spcPct val="96380"/>
              </a:lnSpc>
              <a:spcBef>
                <a:spcPts val="0"/>
              </a:spcBef>
              <a:spcAft>
                <a:spcPts val="0"/>
              </a:spcAft>
              <a:buNone/>
            </a:pPr>
            <a:r>
              <a:rPr b="0" lang="en-US" sz="1600" strike="noStrike">
                <a:solidFill>
                  <a:srgbClr val="5FCAEE"/>
                </a:solidFill>
                <a:latin typeface="Arial"/>
                <a:ea typeface="Arial"/>
                <a:cs typeface="Arial"/>
                <a:sym typeface="Arial"/>
              </a:rPr>
              <a:t> </a:t>
            </a:r>
            <a:r>
              <a:rPr b="0" lang="en-US" sz="2100" strike="noStrike">
                <a:solidFill>
                  <a:srgbClr val="404040"/>
                </a:solidFill>
                <a:latin typeface="Trebuchet MS"/>
                <a:ea typeface="Trebuchet MS"/>
                <a:cs typeface="Trebuchet MS"/>
                <a:sym typeface="Trebuchet MS"/>
              </a:rPr>
              <a:t>Phishing refers to the practice of creating fake emails or SMS that appear to  come from someone you trust, such as: Bank, Credit Card Company, Popular  Websites</a:t>
            </a:r>
            <a:endParaRPr b="0" sz="2100" strike="noStrike">
              <a:solidFill>
                <a:srgbClr val="000000"/>
              </a:solidFill>
              <a:latin typeface="Calibri"/>
              <a:ea typeface="Calibri"/>
              <a:cs typeface="Calibri"/>
              <a:sym typeface="Calibri"/>
            </a:endParaRPr>
          </a:p>
          <a:p>
            <a:pPr indent="-343080" lvl="0" marL="355680" marR="0" rtl="0" algn="l">
              <a:lnSpc>
                <a:spcPct val="96380"/>
              </a:lnSpc>
              <a:spcBef>
                <a:spcPts val="1038"/>
              </a:spcBef>
              <a:spcAft>
                <a:spcPts val="0"/>
              </a:spcAft>
              <a:buNone/>
            </a:pPr>
            <a:r>
              <a:rPr b="0" lang="en-US" sz="1600" strike="noStrike">
                <a:solidFill>
                  <a:srgbClr val="5FCAEE"/>
                </a:solidFill>
                <a:latin typeface="Arial"/>
                <a:ea typeface="Arial"/>
                <a:cs typeface="Arial"/>
                <a:sym typeface="Arial"/>
              </a:rPr>
              <a:t>	</a:t>
            </a:r>
            <a:r>
              <a:rPr b="0" lang="en-US" sz="2100" strike="noStrike">
                <a:solidFill>
                  <a:srgbClr val="404040"/>
                </a:solidFill>
                <a:latin typeface="Trebuchet MS"/>
                <a:ea typeface="Trebuchet MS"/>
                <a:cs typeface="Trebuchet MS"/>
                <a:sym typeface="Trebuchet MS"/>
              </a:rPr>
              <a:t>The email/SMS will ask you to “confirm your account details or your  vendor’s account details”, and then direct you to a website that looks just  like the real website, but whose sole purpose is for steal information.</a:t>
            </a:r>
            <a:endParaRPr b="0" sz="2100" strike="noStrike">
              <a:solidFill>
                <a:srgbClr val="000000"/>
              </a:solidFill>
              <a:latin typeface="Calibri"/>
              <a:ea typeface="Calibri"/>
              <a:cs typeface="Calibri"/>
              <a:sym typeface="Calibri"/>
            </a:endParaRPr>
          </a:p>
          <a:p>
            <a:pPr indent="-343080" lvl="0" marL="355680" marR="0" rtl="0" algn="l">
              <a:lnSpc>
                <a:spcPct val="80000"/>
              </a:lnSpc>
              <a:spcBef>
                <a:spcPts val="1075"/>
              </a:spcBef>
              <a:spcAft>
                <a:spcPts val="0"/>
              </a:spcAft>
              <a:buNone/>
            </a:pPr>
            <a:r>
              <a:rPr b="0" lang="en-US" sz="1600" strike="noStrike">
                <a:solidFill>
                  <a:srgbClr val="5FCAEE"/>
                </a:solidFill>
                <a:latin typeface="Arial"/>
                <a:ea typeface="Arial"/>
                <a:cs typeface="Arial"/>
                <a:sym typeface="Arial"/>
              </a:rPr>
              <a:t>	</a:t>
            </a:r>
            <a:r>
              <a:rPr b="0" lang="en-US" sz="2100" strike="noStrike">
                <a:solidFill>
                  <a:srgbClr val="404040"/>
                </a:solidFill>
                <a:latin typeface="Trebuchet MS"/>
                <a:ea typeface="Trebuchet MS"/>
                <a:cs typeface="Trebuchet MS"/>
                <a:sym typeface="Trebuchet MS"/>
              </a:rPr>
              <a:t>Of course, if you enter your information, a cybercriminal could use it to  steal your identity and possible make fraudulent purchases with your  money.</a:t>
            </a:r>
            <a:endParaRPr b="0" sz="2100" strike="noStrike">
              <a:solidFill>
                <a:srgbClr val="000000"/>
              </a:solidFill>
              <a:latin typeface="Calibri"/>
              <a:ea typeface="Calibri"/>
              <a:cs typeface="Calibri"/>
              <a:sym typeface="Calibri"/>
            </a:endParaRPr>
          </a:p>
        </p:txBody>
      </p:sp>
      <p:sp>
        <p:nvSpPr>
          <p:cNvPr id="433" name="Google Shape;433;p22"/>
          <p:cNvSpPr/>
          <p:nvPr/>
        </p:nvSpPr>
        <p:spPr>
          <a:xfrm>
            <a:off x="786950" y="3338350"/>
            <a:ext cx="11030700" cy="35199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677f3cb17b_0_9"/>
          <p:cNvSpPr txBox="1"/>
          <p:nvPr>
            <p:ph idx="1" type="subTitle"/>
          </p:nvPr>
        </p:nvSpPr>
        <p:spPr>
          <a:xfrm>
            <a:off x="609475" y="1130550"/>
            <a:ext cx="10972500" cy="55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3500"/>
              <a:t>Why This Training Stands Out – Year After Year</a:t>
            </a:r>
            <a:endParaRPr sz="3500"/>
          </a:p>
          <a:p>
            <a:pPr indent="0" lvl="0" marL="0" rtl="0" algn="l">
              <a:spcBef>
                <a:spcPts val="0"/>
              </a:spcBef>
              <a:spcAft>
                <a:spcPts val="0"/>
              </a:spcAft>
              <a:buClr>
                <a:schemeClr val="dk1"/>
              </a:buClr>
              <a:buSzPts val="1100"/>
              <a:buFont typeface="Arial"/>
              <a:buNone/>
            </a:pPr>
            <a:r>
              <a:rPr lang="en-US" sz="3500"/>
              <a:t> </a:t>
            </a:r>
            <a:endParaRPr sz="3500"/>
          </a:p>
          <a:p>
            <a:pPr indent="0" lvl="0" marL="0" rtl="0" algn="l">
              <a:spcBef>
                <a:spcPts val="0"/>
              </a:spcBef>
              <a:spcAft>
                <a:spcPts val="0"/>
              </a:spcAft>
              <a:buClr>
                <a:schemeClr val="dk1"/>
              </a:buClr>
              <a:buSzPts val="1100"/>
              <a:buFont typeface="Arial"/>
              <a:buNone/>
            </a:pPr>
            <a:r>
              <a:rPr lang="en-US" sz="2100"/>
              <a:t>Led by Mohit Tiwari – IEEE Senior Member | Cybersecurity | Linux | Cloud | Real-World Mentor  </a:t>
            </a:r>
            <a:endParaRPr sz="2100"/>
          </a:p>
          <a:p>
            <a:pPr indent="0" lvl="0" marL="0" rtl="0" algn="l">
              <a:spcBef>
                <a:spcPts val="0"/>
              </a:spcBef>
              <a:spcAft>
                <a:spcPts val="0"/>
              </a:spcAft>
              <a:buClr>
                <a:schemeClr val="dk1"/>
              </a:buClr>
              <a:buSzPts val="1100"/>
              <a:buFont typeface="Arial"/>
              <a:buNone/>
            </a:pPr>
            <a:r>
              <a:t/>
            </a:r>
            <a:endParaRPr sz="2100"/>
          </a:p>
          <a:p>
            <a:pPr indent="0" lvl="0" marL="0" rtl="0" algn="l">
              <a:spcBef>
                <a:spcPts val="0"/>
              </a:spcBef>
              <a:spcAft>
                <a:spcPts val="0"/>
              </a:spcAft>
              <a:buClr>
                <a:schemeClr val="dk1"/>
              </a:buClr>
              <a:buSzPts val="1100"/>
              <a:buFont typeface="Arial"/>
              <a:buNone/>
            </a:pPr>
            <a:r>
              <a:rPr b="1" i="1" lang="en-US" sz="1400"/>
              <a:t>“This training turns beginners into confident explorers of cybersecurity tools and systems.”  </a:t>
            </a:r>
            <a:endParaRPr b="1" i="1" sz="1400"/>
          </a:p>
          <a:p>
            <a:pPr indent="0" lvl="0" marL="0" rtl="0" algn="l">
              <a:spcBef>
                <a:spcPts val="0"/>
              </a:spcBef>
              <a:spcAft>
                <a:spcPts val="0"/>
              </a:spcAft>
              <a:buClr>
                <a:schemeClr val="dk1"/>
              </a:buClr>
              <a:buSzPts val="1100"/>
              <a:buFont typeface="Arial"/>
              <a:buNone/>
            </a:pPr>
            <a:r>
              <a:rPr b="1" i="1" lang="en-US" sz="1400"/>
              <a:t>“Every year, we see students from this batch perform exceptionally in projects, internships, and external competitions.”  </a:t>
            </a:r>
            <a:endParaRPr b="1" i="1" sz="1400"/>
          </a:p>
          <a:p>
            <a:pPr indent="0" lvl="0" marL="0" rtl="0" algn="l">
              <a:spcBef>
                <a:spcPts val="0"/>
              </a:spcBef>
              <a:spcAft>
                <a:spcPts val="0"/>
              </a:spcAft>
              <a:buClr>
                <a:schemeClr val="dk1"/>
              </a:buClr>
              <a:buSzPts val="1100"/>
              <a:buFont typeface="Arial"/>
              <a:buNone/>
            </a:pPr>
            <a:r>
              <a:rPr b="1" i="1" lang="en-US" sz="1400"/>
              <a:t>“I came in with zero Linux experience. Left with enough skill to run my own VM setup and explain Kali tools to others.”  </a:t>
            </a:r>
            <a:endParaRPr b="1" i="1" sz="1400"/>
          </a:p>
          <a:p>
            <a:pPr indent="0" lvl="0" marL="0" rtl="0" algn="l">
              <a:spcBef>
                <a:spcPts val="0"/>
              </a:spcBef>
              <a:spcAft>
                <a:spcPts val="0"/>
              </a:spcAft>
              <a:buClr>
                <a:schemeClr val="dk1"/>
              </a:buClr>
              <a:buSzPts val="1100"/>
              <a:buFont typeface="Arial"/>
              <a:buNone/>
            </a:pPr>
            <a:r>
              <a:rPr b="1" i="1" lang="en-US" sz="1400"/>
              <a:t>“This was the only summer course where I didn’t just take notes — I built something. And it felt like I actually learned.”  </a:t>
            </a:r>
            <a:endParaRPr b="1" i="1" sz="1400"/>
          </a:p>
          <a:p>
            <a:pPr indent="0" lvl="0" marL="0" rtl="0" algn="l">
              <a:spcBef>
                <a:spcPts val="0"/>
              </a:spcBef>
              <a:spcAft>
                <a:spcPts val="0"/>
              </a:spcAft>
              <a:buNone/>
            </a:pPr>
            <a:r>
              <a:rPr b="1" i="1" lang="en-US" sz="1400"/>
              <a:t>“One of our most dependable, application-driven trainings — the feedback speaks for itself.”</a:t>
            </a:r>
            <a:endParaRPr b="1" i="1" sz="1400"/>
          </a:p>
          <a:p>
            <a:pPr indent="0" lvl="0" marL="0" rtl="0" algn="l">
              <a:spcBef>
                <a:spcPts val="0"/>
              </a:spcBef>
              <a:spcAft>
                <a:spcPts val="0"/>
              </a:spcAft>
              <a:buNone/>
            </a:pPr>
            <a:r>
              <a:rPr b="1" i="1" lang="en-US" sz="1400"/>
              <a:t>“Before this course, I had never used Linux. After it, I was writing scripts and scanning networks.”  </a:t>
            </a:r>
            <a:endParaRPr b="1" i="1" sz="1400"/>
          </a:p>
          <a:p>
            <a:pPr indent="0" lvl="0" marL="0" rtl="0" algn="l">
              <a:spcBef>
                <a:spcPts val="0"/>
              </a:spcBef>
              <a:spcAft>
                <a:spcPts val="0"/>
              </a:spcAft>
              <a:buNone/>
            </a:pPr>
            <a:r>
              <a:rPr b="1" i="1" lang="en-US" sz="1400"/>
              <a:t>“This is the only course where we didn’t just copy-paste — we actually experimented.”  </a:t>
            </a:r>
            <a:endParaRPr b="1" i="1" sz="1400"/>
          </a:p>
          <a:p>
            <a:pPr indent="0" lvl="0" marL="0" rtl="0" algn="l">
              <a:spcBef>
                <a:spcPts val="0"/>
              </a:spcBef>
              <a:spcAft>
                <a:spcPts val="0"/>
              </a:spcAft>
              <a:buClr>
                <a:schemeClr val="dk1"/>
              </a:buClr>
              <a:buSzPts val="1100"/>
              <a:buFont typeface="Arial"/>
              <a:buNone/>
            </a:pPr>
            <a:r>
              <a:rPr b="1" i="1" lang="en-US" sz="1400"/>
              <a:t>“Every summer, this is the most applied, impactful training in the department.”</a:t>
            </a:r>
            <a:endParaRPr b="1" i="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Past participants have:  </a:t>
            </a:r>
            <a:endParaRPr sz="1400"/>
          </a:p>
          <a:p>
            <a:pPr indent="0" lvl="0" marL="0" rtl="0" algn="l">
              <a:spcBef>
                <a:spcPts val="0"/>
              </a:spcBef>
              <a:spcAft>
                <a:spcPts val="0"/>
              </a:spcAft>
              <a:buClr>
                <a:schemeClr val="dk1"/>
              </a:buClr>
              <a:buSzPts val="1100"/>
              <a:buFont typeface="Arial"/>
              <a:buNone/>
            </a:pPr>
            <a:r>
              <a:rPr lang="en-US" sz="1400"/>
              <a:t>• Cracked ethical hacking internships  </a:t>
            </a:r>
            <a:endParaRPr sz="1400"/>
          </a:p>
          <a:p>
            <a:pPr indent="0" lvl="0" marL="0" rtl="0" algn="l">
              <a:spcBef>
                <a:spcPts val="0"/>
              </a:spcBef>
              <a:spcAft>
                <a:spcPts val="0"/>
              </a:spcAft>
              <a:buClr>
                <a:schemeClr val="dk1"/>
              </a:buClr>
              <a:buSzPts val="1100"/>
              <a:buFont typeface="Arial"/>
              <a:buNone/>
            </a:pPr>
            <a:r>
              <a:rPr lang="en-US" sz="1400"/>
              <a:t>• Built their own penetration testing toolkits  </a:t>
            </a:r>
            <a:endParaRPr sz="1400"/>
          </a:p>
          <a:p>
            <a:pPr indent="0" lvl="0" marL="0" rtl="0" algn="l">
              <a:spcBef>
                <a:spcPts val="0"/>
              </a:spcBef>
              <a:spcAft>
                <a:spcPts val="0"/>
              </a:spcAft>
              <a:buClr>
                <a:schemeClr val="dk1"/>
              </a:buClr>
              <a:buSzPts val="1100"/>
              <a:buFont typeface="Arial"/>
              <a:buNone/>
            </a:pPr>
            <a:r>
              <a:rPr lang="en-US" sz="1400"/>
              <a:t>• Published cybersecurity blogs &amp; GitHub projects  </a:t>
            </a:r>
            <a:endParaRPr sz="1400"/>
          </a:p>
          <a:p>
            <a:pPr indent="0" lvl="0" marL="0" rtl="0" algn="l">
              <a:spcBef>
                <a:spcPts val="0"/>
              </a:spcBef>
              <a:spcAft>
                <a:spcPts val="0"/>
              </a:spcAft>
              <a:buClr>
                <a:schemeClr val="dk1"/>
              </a:buClr>
              <a:buSzPts val="1100"/>
              <a:buFont typeface="Arial"/>
              <a:buNone/>
            </a:pPr>
            <a:r>
              <a:rPr lang="en-US" sz="1400"/>
              <a:t>• Gained confidence in real-world terminal &amp; OS skills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US" sz="1400"/>
              <a:t>Before we dive into today’s session, let me tell you why this course continues year after year. It’s because of students like you — who come in curious and leave confident. Over the years, I’ve trained hundreds of learners across many batches, and each time the feedback is the same: students think more clearly, solve more creatively, and use tools more fearlessly. These testimonials are real — just anonymized for privacy. From beginners running their own VMs to students publishing blogs and tools, this training has shaped many journeys.</a:t>
            </a:r>
            <a:endParaRPr sz="1400"/>
          </a:p>
          <a:p>
            <a:pPr indent="0" lvl="0" marL="0" rtl="0" algn="l">
              <a:spcBef>
                <a:spcPts val="0"/>
              </a:spcBef>
              <a:spcAft>
                <a:spcPts val="0"/>
              </a:spcAft>
              <a:buClr>
                <a:schemeClr val="dk1"/>
              </a:buClr>
              <a:buSzPts val="1100"/>
              <a:buFont typeface="Arial"/>
              <a:buNone/>
            </a:pPr>
            <a:r>
              <a:t/>
            </a:r>
            <a:endParaRPr sz="1400"/>
          </a:p>
          <a:p>
            <a:pPr indent="0" lvl="0" marL="0" rtl="0" algn="ctr">
              <a:spcBef>
                <a:spcPts val="0"/>
              </a:spcBef>
              <a:spcAft>
                <a:spcPts val="0"/>
              </a:spcAft>
              <a:buClr>
                <a:schemeClr val="dk1"/>
              </a:buClr>
              <a:buSzPts val="1100"/>
              <a:buFont typeface="Arial"/>
              <a:buNone/>
            </a:pPr>
            <a:r>
              <a:rPr b="1" i="1" lang="en-US" sz="1400"/>
              <a:t>So… let’s make your story the next one.</a:t>
            </a:r>
            <a:endParaRPr b="1" i="1" sz="1400"/>
          </a:p>
          <a:p>
            <a:pPr indent="0" lvl="0" marL="0" rtl="0" algn="l">
              <a:spcBef>
                <a:spcPts val="0"/>
              </a:spcBef>
              <a:spcAft>
                <a:spcPts val="0"/>
              </a:spcAft>
              <a:buClr>
                <a:schemeClr val="dk1"/>
              </a:buClr>
              <a:buSzPts val="1100"/>
              <a:buFont typeface="Arial"/>
              <a:buNone/>
            </a:pPr>
            <a:r>
              <a:t/>
            </a:r>
            <a:endParaRPr sz="3500"/>
          </a:p>
          <a:p>
            <a:pPr indent="0" lvl="0" marL="0" rtl="0" algn="l">
              <a:spcBef>
                <a:spcPts val="0"/>
              </a:spcBef>
              <a:spcAft>
                <a:spcPts val="0"/>
              </a:spcAft>
              <a:buNone/>
            </a:pPr>
            <a:r>
              <a:t/>
            </a:r>
            <a:endParaRPr sz="3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7" name="Shape 437"/>
        <p:cNvGrpSpPr/>
        <p:nvPr/>
      </p:nvGrpSpPr>
      <p:grpSpPr>
        <a:xfrm>
          <a:off x="0" y="0"/>
          <a:ext cx="0" cy="0"/>
          <a:chOff x="0" y="0"/>
          <a:chExt cx="0" cy="0"/>
        </a:xfrm>
      </p:grpSpPr>
      <p:sp>
        <p:nvSpPr>
          <p:cNvPr id="438" name="Google Shape;438;p23"/>
          <p:cNvSpPr/>
          <p:nvPr/>
        </p:nvSpPr>
        <p:spPr>
          <a:xfrm>
            <a:off x="225000" y="133200"/>
            <a:ext cx="8028720" cy="110988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Phishing Statistics</a:t>
            </a:r>
            <a:endParaRPr b="0" sz="3600" strike="noStrike">
              <a:solidFill>
                <a:srgbClr val="000000"/>
              </a:solidFill>
              <a:latin typeface="Calibri"/>
              <a:ea typeface="Calibri"/>
              <a:cs typeface="Calibri"/>
              <a:sym typeface="Calibri"/>
            </a:endParaRPr>
          </a:p>
        </p:txBody>
      </p:sp>
      <p:sp>
        <p:nvSpPr>
          <p:cNvPr id="439" name="Google Shape;439;p23"/>
          <p:cNvSpPr/>
          <p:nvPr/>
        </p:nvSpPr>
        <p:spPr>
          <a:xfrm>
            <a:off x="577440" y="963720"/>
            <a:ext cx="8633880" cy="2890440"/>
          </a:xfrm>
          <a:prstGeom prst="rect">
            <a:avLst/>
          </a:prstGeom>
          <a:noFill/>
          <a:ln>
            <a:noFill/>
          </a:ln>
        </p:spPr>
        <p:txBody>
          <a:bodyPr anchorCtr="0" anchor="t" bIns="0" lIns="0" spcFirstLastPara="1" rIns="0" wrap="square" tIns="85675">
            <a:spAutoFit/>
          </a:bodyPr>
          <a:lstStyle/>
          <a:p>
            <a:pPr indent="-343080" lvl="0" marL="355680" marR="0" rtl="0" algn="l">
              <a:lnSpc>
                <a:spcPct val="95920"/>
              </a:lnSpc>
              <a:spcBef>
                <a:spcPts val="0"/>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Verizon DBIR 2020: Phishing is the biggest cyber threat for  SMBs, accounting for 30% of SMB breaches</a:t>
            </a:r>
            <a:endParaRPr b="0" sz="2500" strike="noStrike">
              <a:solidFill>
                <a:srgbClr val="000000"/>
              </a:solidFill>
              <a:latin typeface="Calibri"/>
              <a:ea typeface="Calibri"/>
              <a:cs typeface="Calibri"/>
              <a:sym typeface="Calibri"/>
            </a:endParaRPr>
          </a:p>
          <a:p>
            <a:pPr indent="-343080" lvl="0" marL="355680" marR="0" rtl="0" algn="l">
              <a:lnSpc>
                <a:spcPct val="100000"/>
              </a:lnSpc>
              <a:spcBef>
                <a:spcPts val="477"/>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KnowBe4: 37.9% of Untrained Users Fail Phishing Tests</a:t>
            </a:r>
            <a:endParaRPr b="0" sz="2500" strike="noStrike">
              <a:solidFill>
                <a:srgbClr val="000000"/>
              </a:solidFill>
              <a:latin typeface="Calibri"/>
              <a:ea typeface="Calibri"/>
              <a:cs typeface="Calibri"/>
              <a:sym typeface="Calibri"/>
            </a:endParaRPr>
          </a:p>
          <a:p>
            <a:pPr indent="-343080" lvl="0" marL="35568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84% of SMBs are targeted by Phishing attacks</a:t>
            </a:r>
            <a:endParaRPr b="0" sz="2500" strike="noStrike">
              <a:solidFill>
                <a:srgbClr val="000000"/>
              </a:solidFill>
              <a:latin typeface="Calibri"/>
              <a:ea typeface="Calibri"/>
              <a:cs typeface="Calibri"/>
              <a:sym typeface="Calibri"/>
            </a:endParaRPr>
          </a:p>
          <a:p>
            <a:pPr indent="-343080" lvl="0" marL="35568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A new Phishing site launches every 20 seconds</a:t>
            </a:r>
            <a:endParaRPr b="0" sz="2500" strike="noStrike">
              <a:solidFill>
                <a:srgbClr val="000000"/>
              </a:solidFill>
              <a:latin typeface="Calibri"/>
              <a:ea typeface="Calibri"/>
              <a:cs typeface="Calibri"/>
              <a:sym typeface="Calibri"/>
            </a:endParaRPr>
          </a:p>
          <a:p>
            <a:pPr indent="-343080" lvl="0" marL="355680" marR="0" rtl="0" algn="l">
              <a:lnSpc>
                <a:spcPct val="100000"/>
              </a:lnSpc>
              <a:spcBef>
                <a:spcPts val="463"/>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74% of all Phishing websites use HTTPS</a:t>
            </a:r>
            <a:endParaRPr b="0" sz="2500" strike="noStrike">
              <a:solidFill>
                <a:srgbClr val="000000"/>
              </a:solidFill>
              <a:latin typeface="Calibri"/>
              <a:ea typeface="Calibri"/>
              <a:cs typeface="Calibri"/>
              <a:sym typeface="Calibri"/>
            </a:endParaRPr>
          </a:p>
          <a:p>
            <a:pPr indent="-343080" lvl="0" marL="35568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94% of Malware is delivered via email</a:t>
            </a:r>
            <a:endParaRPr b="0" sz="2500" strike="noStrike">
              <a:solidFill>
                <a:srgbClr val="000000"/>
              </a:solidFill>
              <a:latin typeface="Calibri"/>
              <a:ea typeface="Calibri"/>
              <a:cs typeface="Calibri"/>
              <a:sym typeface="Calibri"/>
            </a:endParaRPr>
          </a:p>
        </p:txBody>
      </p:sp>
      <p:sp>
        <p:nvSpPr>
          <p:cNvPr id="440" name="Google Shape;440;p23"/>
          <p:cNvSpPr/>
          <p:nvPr/>
        </p:nvSpPr>
        <p:spPr>
          <a:xfrm>
            <a:off x="2327050" y="4170250"/>
            <a:ext cx="6834600" cy="26877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p24"/>
          <p:cNvSpPr/>
          <p:nvPr/>
        </p:nvSpPr>
        <p:spPr>
          <a:xfrm>
            <a:off x="471250" y="176050"/>
            <a:ext cx="6322800" cy="6558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Example of Phishing</a:t>
            </a:r>
            <a:endParaRPr b="0" sz="3600" strike="noStrike">
              <a:solidFill>
                <a:srgbClr val="000000"/>
              </a:solidFill>
              <a:latin typeface="Arial"/>
              <a:ea typeface="Arial"/>
              <a:cs typeface="Arial"/>
              <a:sym typeface="Arial"/>
            </a:endParaRPr>
          </a:p>
        </p:txBody>
      </p:sp>
      <p:sp>
        <p:nvSpPr>
          <p:cNvPr id="446" name="Google Shape;446;p24"/>
          <p:cNvSpPr/>
          <p:nvPr/>
        </p:nvSpPr>
        <p:spPr>
          <a:xfrm>
            <a:off x="738000" y="1227240"/>
            <a:ext cx="7704720" cy="5360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3677f3cb17b_0_178"/>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Quick Poll – Which is Most Dangerous?</a:t>
            </a:r>
            <a:endParaRPr/>
          </a:p>
        </p:txBody>
      </p:sp>
      <p:sp>
        <p:nvSpPr>
          <p:cNvPr id="452" name="Google Shape;452;g3677f3cb17b_0_178"/>
          <p:cNvSpPr txBox="1"/>
          <p:nvPr>
            <p:ph idx="1" type="body"/>
          </p:nvPr>
        </p:nvSpPr>
        <p:spPr>
          <a:xfrm>
            <a:off x="609480" y="1604520"/>
            <a:ext cx="10972500" cy="3977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Which cyber attack worries you the most? </a:t>
            </a:r>
            <a:endParaRPr/>
          </a:p>
          <a:p>
            <a:pPr indent="0" lvl="0" marL="0" rtl="0" algn="l">
              <a:spcBef>
                <a:spcPts val="0"/>
              </a:spcBef>
              <a:spcAft>
                <a:spcPts val="0"/>
              </a:spcAft>
              <a:buNone/>
            </a:pPr>
            <a:r>
              <a:rPr lang="en-US"/>
              <a:t> </a:t>
            </a:r>
            <a:endParaRPr/>
          </a:p>
          <a:p>
            <a:pPr indent="0" lvl="0" marL="457200" rtl="0" algn="ctr">
              <a:spcBef>
                <a:spcPts val="0"/>
              </a:spcBef>
              <a:spcAft>
                <a:spcPts val="0"/>
              </a:spcAft>
              <a:buNone/>
            </a:pPr>
            <a:r>
              <a:rPr lang="en-US"/>
              <a:t>Ransomware, </a:t>
            </a:r>
            <a:endParaRPr/>
          </a:p>
          <a:p>
            <a:pPr indent="0" lvl="0" marL="457200" rtl="0" algn="ctr">
              <a:spcBef>
                <a:spcPts val="0"/>
              </a:spcBef>
              <a:spcAft>
                <a:spcPts val="0"/>
              </a:spcAft>
              <a:buNone/>
            </a:pPr>
            <a:r>
              <a:rPr lang="en-US"/>
              <a:t>Phishing, </a:t>
            </a:r>
            <a:endParaRPr/>
          </a:p>
          <a:p>
            <a:pPr indent="0" lvl="0" marL="457200" rtl="0" algn="ctr">
              <a:spcBef>
                <a:spcPts val="0"/>
              </a:spcBef>
              <a:spcAft>
                <a:spcPts val="0"/>
              </a:spcAft>
              <a:buNone/>
            </a:pPr>
            <a:r>
              <a:rPr lang="en-US"/>
              <a:t>Data Breach.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This small poll will reveal your instincts. Are you worried about privacy loss, system lockouts, or stolen money? You'll soon learn how to defend against each.</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5"/>
          <p:cNvSpPr/>
          <p:nvPr/>
        </p:nvSpPr>
        <p:spPr>
          <a:xfrm>
            <a:off x="1297800" y="729000"/>
            <a:ext cx="959580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3677f3cb17b_0_133"/>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College Result PDF Was Tampered</a:t>
            </a:r>
            <a:endParaRPr/>
          </a:p>
        </p:txBody>
      </p:sp>
      <p:sp>
        <p:nvSpPr>
          <p:cNvPr id="463" name="Google Shape;463;g3677f3cb17b_0_133"/>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 case from another university: students claimed the uploaded result PDFs were incorrect. Turns out, someone had downloaded the original file, modified it, and re-uploaded it using admin credentials. That’s why digital signatures and audit logs matter.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7" name="Shape 467"/>
        <p:cNvGrpSpPr/>
        <p:nvPr/>
      </p:nvGrpSpPr>
      <p:grpSpPr>
        <a:xfrm>
          <a:off x="0" y="0"/>
          <a:ext cx="0" cy="0"/>
          <a:chOff x="0" y="0"/>
          <a:chExt cx="0" cy="0"/>
        </a:xfrm>
      </p:grpSpPr>
      <p:sp>
        <p:nvSpPr>
          <p:cNvPr id="468" name="Google Shape;468;p26"/>
          <p:cNvSpPr/>
          <p:nvPr/>
        </p:nvSpPr>
        <p:spPr>
          <a:xfrm>
            <a:off x="302760" y="19080"/>
            <a:ext cx="492264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Denial of Service Attack</a:t>
            </a:r>
            <a:endParaRPr b="0" sz="3600" strike="noStrike">
              <a:solidFill>
                <a:srgbClr val="000000"/>
              </a:solidFill>
              <a:latin typeface="Calibri"/>
              <a:ea typeface="Calibri"/>
              <a:cs typeface="Calibri"/>
              <a:sym typeface="Calibri"/>
            </a:endParaRPr>
          </a:p>
        </p:txBody>
      </p:sp>
      <p:sp>
        <p:nvSpPr>
          <p:cNvPr id="469" name="Google Shape;469;p26"/>
          <p:cNvSpPr/>
          <p:nvPr/>
        </p:nvSpPr>
        <p:spPr>
          <a:xfrm>
            <a:off x="1114200" y="700200"/>
            <a:ext cx="7535700" cy="61467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p:nvPr/>
        </p:nvSpPr>
        <p:spPr>
          <a:xfrm>
            <a:off x="1297800" y="729000"/>
            <a:ext cx="959580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descr="Malware&#10;• It’s malicious software ( such as Virus ,Worms &amp; Trojan ) , which specifically&#10;designed to disrupt or damage com..." id="479" name="Google Shape;479;p28"/>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3" name="Shape 483"/>
        <p:cNvGrpSpPr/>
        <p:nvPr/>
      </p:nvGrpSpPr>
      <p:grpSpPr>
        <a:xfrm>
          <a:off x="0" y="0"/>
          <a:ext cx="0" cy="0"/>
          <a:chOff x="0" y="0"/>
          <a:chExt cx="0" cy="0"/>
        </a:xfrm>
      </p:grpSpPr>
      <p:sp>
        <p:nvSpPr>
          <p:cNvPr id="484" name="Google Shape;484;p29"/>
          <p:cNvSpPr/>
          <p:nvPr/>
        </p:nvSpPr>
        <p:spPr>
          <a:xfrm>
            <a:off x="209160" y="19080"/>
            <a:ext cx="8552880" cy="56664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Business/Official Email Compromise</a:t>
            </a:r>
            <a:endParaRPr b="0" sz="3600" strike="noStrike">
              <a:solidFill>
                <a:srgbClr val="000000"/>
              </a:solidFill>
              <a:latin typeface="Calibri"/>
              <a:ea typeface="Calibri"/>
              <a:cs typeface="Calibri"/>
              <a:sym typeface="Calibri"/>
            </a:endParaRPr>
          </a:p>
        </p:txBody>
      </p:sp>
      <p:sp>
        <p:nvSpPr>
          <p:cNvPr id="485" name="Google Shape;485;p29"/>
          <p:cNvSpPr/>
          <p:nvPr/>
        </p:nvSpPr>
        <p:spPr>
          <a:xfrm>
            <a:off x="607675" y="712800"/>
            <a:ext cx="11124600" cy="5931900"/>
          </a:xfrm>
          <a:prstGeom prst="rect">
            <a:avLst/>
          </a:prstGeom>
          <a:noFill/>
          <a:ln>
            <a:noFill/>
          </a:ln>
        </p:spPr>
        <p:txBody>
          <a:bodyPr anchorCtr="0" anchor="t" bIns="0" lIns="0" spcFirstLastPara="1" rIns="0" wrap="square" tIns="64075">
            <a:spAutoFit/>
          </a:bodyPr>
          <a:lstStyle/>
          <a:p>
            <a:pPr indent="0" lvl="0" marL="12600" marR="0" rtl="0" algn="l">
              <a:lnSpc>
                <a:spcPct val="100000"/>
              </a:lnSpc>
              <a:spcBef>
                <a:spcPts val="0"/>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BEC is a big problem for you and your organization:</a:t>
            </a:r>
            <a:endParaRPr b="0" sz="2500" strike="noStrike">
              <a:solidFill>
                <a:srgbClr val="000000"/>
              </a:solidFill>
              <a:latin typeface="Calibri"/>
              <a:ea typeface="Calibri"/>
              <a:cs typeface="Calibri"/>
              <a:sym typeface="Calibri"/>
            </a:endParaRPr>
          </a:p>
          <a:p>
            <a:pPr indent="0" lvl="0" marL="12600" marR="0" rtl="0" algn="l">
              <a:lnSpc>
                <a:spcPct val="100000"/>
              </a:lnSpc>
              <a:spcBef>
                <a:spcPts val="463"/>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Your email is compromised.</a:t>
            </a:r>
            <a:endParaRPr b="0" sz="2500" strike="noStrike">
              <a:solidFill>
                <a:srgbClr val="000000"/>
              </a:solidFill>
              <a:latin typeface="Calibri"/>
              <a:ea typeface="Calibri"/>
              <a:cs typeface="Calibri"/>
              <a:sym typeface="Calibri"/>
            </a:endParaRPr>
          </a:p>
          <a:p>
            <a:pPr indent="0" lvl="0" marL="1260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Another employee of your organization is compromised</a:t>
            </a:r>
            <a:endParaRPr b="0" sz="2500" strike="noStrike">
              <a:solidFill>
                <a:srgbClr val="000000"/>
              </a:solidFill>
              <a:latin typeface="Calibri"/>
              <a:ea typeface="Calibri"/>
              <a:cs typeface="Calibri"/>
              <a:sym typeface="Calibri"/>
            </a:endParaRPr>
          </a:p>
          <a:p>
            <a:pPr indent="0" lvl="0" marL="12600" marR="0" rtl="0" algn="l">
              <a:lnSpc>
                <a:spcPct val="100000"/>
              </a:lnSpc>
              <a:spcBef>
                <a:spcPts val="451"/>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Almost always, these emails fall into 2 categories:</a:t>
            </a:r>
            <a:endParaRPr b="0" sz="2500" strike="noStrike">
              <a:solidFill>
                <a:srgbClr val="000000"/>
              </a:solidFill>
              <a:latin typeface="Calibri"/>
              <a:ea typeface="Calibri"/>
              <a:cs typeface="Calibri"/>
              <a:sym typeface="Calibri"/>
            </a:endParaRPr>
          </a:p>
          <a:p>
            <a:pPr indent="-457200" lvl="1" marL="927000" marR="0" rtl="0" algn="l">
              <a:lnSpc>
                <a:spcPct val="95920"/>
              </a:lnSpc>
              <a:spcBef>
                <a:spcPts val="1038"/>
              </a:spcBef>
              <a:spcAft>
                <a:spcPts val="0"/>
              </a:spcAft>
              <a:buClr>
                <a:srgbClr val="404040"/>
              </a:buClr>
              <a:buSzPts val="2500"/>
              <a:buFont typeface="Calibri"/>
              <a:buChar char="•"/>
            </a:pPr>
            <a:r>
              <a:rPr b="0" i="0" lang="en-US" sz="2500" u="none" cap="none" strike="noStrike">
                <a:solidFill>
                  <a:srgbClr val="404040"/>
                </a:solidFill>
                <a:latin typeface="Trebuchet MS"/>
                <a:ea typeface="Trebuchet MS"/>
                <a:cs typeface="Trebuchet MS"/>
                <a:sym typeface="Trebuchet MS"/>
              </a:rPr>
              <a:t>Downloading and spreading additional malware  automatically</a:t>
            </a:r>
            <a:endParaRPr b="0" i="0" sz="2500" u="none" cap="none" strike="noStrike">
              <a:solidFill>
                <a:srgbClr val="000000"/>
              </a:solidFill>
              <a:latin typeface="Calibri"/>
              <a:ea typeface="Calibri"/>
              <a:cs typeface="Calibri"/>
              <a:sym typeface="Calibri"/>
            </a:endParaRPr>
          </a:p>
          <a:p>
            <a:pPr indent="-457200" lvl="1" marL="927000" marR="0" rtl="0" algn="l">
              <a:lnSpc>
                <a:spcPct val="95920"/>
              </a:lnSpc>
              <a:spcBef>
                <a:spcPts val="1052"/>
              </a:spcBef>
              <a:spcAft>
                <a:spcPts val="0"/>
              </a:spcAft>
              <a:buClr>
                <a:srgbClr val="404040"/>
              </a:buClr>
              <a:buSzPts val="2500"/>
              <a:buFont typeface="Calibri"/>
              <a:buChar char="•"/>
            </a:pPr>
            <a:r>
              <a:rPr b="0" i="0" lang="en-US" sz="2500" u="none" cap="none" strike="noStrike">
                <a:solidFill>
                  <a:srgbClr val="404040"/>
                </a:solidFill>
                <a:latin typeface="Trebuchet MS"/>
                <a:ea typeface="Trebuchet MS"/>
                <a:cs typeface="Trebuchet MS"/>
                <a:sym typeface="Trebuchet MS"/>
              </a:rPr>
              <a:t>Urging the customer to perform a financial transaction  immediately</a:t>
            </a:r>
            <a:endParaRPr b="0" i="0" sz="2500" u="none" cap="none" strike="noStrike">
              <a:solidFill>
                <a:srgbClr val="000000"/>
              </a:solidFill>
              <a:latin typeface="Calibri"/>
              <a:ea typeface="Calibri"/>
              <a:cs typeface="Calibri"/>
              <a:sym typeface="Calibri"/>
            </a:endParaRPr>
          </a:p>
          <a:p>
            <a:pPr indent="0" lvl="0" marL="12600" marR="0" rtl="0" algn="l">
              <a:lnSpc>
                <a:spcPct val="100000"/>
              </a:lnSpc>
              <a:spcBef>
                <a:spcPts val="463"/>
              </a:spcBef>
              <a:spcAft>
                <a:spcPts val="0"/>
              </a:spcAft>
              <a:buNone/>
            </a:pPr>
            <a:r>
              <a:rPr b="0" lang="en-US" sz="2000" strike="noStrike">
                <a:solidFill>
                  <a:srgbClr val="5FCAEE"/>
                </a:solidFill>
                <a:latin typeface="Arial"/>
                <a:ea typeface="Arial"/>
                <a:cs typeface="Arial"/>
                <a:sym typeface="Arial"/>
              </a:rPr>
              <a:t> </a:t>
            </a:r>
            <a:r>
              <a:rPr b="0" lang="en-US" sz="2500" strike="noStrike">
                <a:solidFill>
                  <a:srgbClr val="404040"/>
                </a:solidFill>
                <a:latin typeface="Trebuchet MS"/>
                <a:ea typeface="Trebuchet MS"/>
                <a:cs typeface="Trebuchet MS"/>
                <a:sym typeface="Trebuchet MS"/>
              </a:rPr>
              <a:t>Tips and Tricks to share with customers:</a:t>
            </a:r>
            <a:endParaRPr b="0" sz="2500" strike="noStrike">
              <a:solidFill>
                <a:srgbClr val="000000"/>
              </a:solidFill>
              <a:latin typeface="Calibri"/>
              <a:ea typeface="Calibri"/>
              <a:cs typeface="Calibri"/>
              <a:sym typeface="Calibri"/>
            </a:endParaRPr>
          </a:p>
          <a:p>
            <a:pPr indent="-457200" lvl="1" marL="927000" marR="0" rtl="0" algn="l">
              <a:lnSpc>
                <a:spcPct val="95920"/>
              </a:lnSpc>
              <a:spcBef>
                <a:spcPts val="1038"/>
              </a:spcBef>
              <a:spcAft>
                <a:spcPts val="0"/>
              </a:spcAft>
              <a:buNone/>
            </a:pPr>
            <a:r>
              <a:rPr b="0" i="0" lang="en-US" sz="2000" u="none" cap="none" strike="noStrike">
                <a:solidFill>
                  <a:srgbClr val="5FCAEE"/>
                </a:solidFill>
                <a:latin typeface="Arial"/>
                <a:ea typeface="Arial"/>
                <a:cs typeface="Arial"/>
                <a:sym typeface="Arial"/>
              </a:rPr>
              <a:t> </a:t>
            </a:r>
            <a:r>
              <a:rPr b="0" i="0" lang="en-US" sz="2500" u="none" cap="none" strike="noStrike">
                <a:solidFill>
                  <a:srgbClr val="404040"/>
                </a:solidFill>
                <a:latin typeface="Trebuchet MS"/>
                <a:ea typeface="Trebuchet MS"/>
                <a:cs typeface="Trebuchet MS"/>
                <a:sym typeface="Trebuchet MS"/>
              </a:rPr>
              <a:t>BEC made up half of cyber-crime losses in 2019; $75K per  scam</a:t>
            </a:r>
            <a:endParaRPr b="0" i="0" sz="2500" u="none" cap="none" strike="noStrike">
              <a:solidFill>
                <a:srgbClr val="000000"/>
              </a:solidFill>
              <a:latin typeface="Calibri"/>
              <a:ea typeface="Calibri"/>
              <a:cs typeface="Calibri"/>
              <a:sym typeface="Calibri"/>
            </a:endParaRPr>
          </a:p>
          <a:p>
            <a:pPr indent="-457200" lvl="1" marL="927000" marR="0" rtl="0" algn="l">
              <a:lnSpc>
                <a:spcPct val="107960"/>
              </a:lnSpc>
              <a:spcBef>
                <a:spcPts val="463"/>
              </a:spcBef>
              <a:spcAft>
                <a:spcPts val="0"/>
              </a:spcAft>
              <a:buNone/>
            </a:pPr>
            <a:r>
              <a:rPr b="0" i="0" lang="en-US" sz="2000" u="none" cap="none" strike="noStrike">
                <a:solidFill>
                  <a:srgbClr val="5FCAEE"/>
                </a:solidFill>
                <a:latin typeface="Arial"/>
                <a:ea typeface="Arial"/>
                <a:cs typeface="Arial"/>
                <a:sym typeface="Arial"/>
              </a:rPr>
              <a:t> </a:t>
            </a:r>
            <a:r>
              <a:rPr b="0" i="0" lang="en-US" sz="2500" u="none" cap="none" strike="noStrike">
                <a:solidFill>
                  <a:srgbClr val="404040"/>
                </a:solidFill>
                <a:latin typeface="Trebuchet MS"/>
                <a:ea typeface="Trebuchet MS"/>
                <a:cs typeface="Trebuchet MS"/>
                <a:sym typeface="Trebuchet MS"/>
              </a:rPr>
              <a:t>Standard phishing email awareness – don’t click links or download</a:t>
            </a:r>
            <a:r>
              <a:rPr lang="en-US" sz="2500">
                <a:solidFill>
                  <a:srgbClr val="404040"/>
                </a:solidFill>
                <a:latin typeface="Trebuchet MS"/>
                <a:ea typeface="Trebuchet MS"/>
                <a:cs typeface="Trebuchet MS"/>
                <a:sym typeface="Trebuchet MS"/>
              </a:rPr>
              <a:t> </a:t>
            </a:r>
            <a:r>
              <a:rPr b="0" i="0" lang="en-US" sz="2500" u="none" cap="none" strike="noStrike">
                <a:solidFill>
                  <a:srgbClr val="404040"/>
                </a:solidFill>
                <a:latin typeface="Trebuchet MS"/>
                <a:ea typeface="Trebuchet MS"/>
                <a:cs typeface="Trebuchet MS"/>
                <a:sym typeface="Trebuchet MS"/>
              </a:rPr>
              <a:t>attachments</a:t>
            </a:r>
            <a:endParaRPr b="0" i="0" sz="2500" u="none" cap="none" strike="noStrike">
              <a:solidFill>
                <a:srgbClr val="000000"/>
              </a:solidFill>
              <a:latin typeface="Calibri"/>
              <a:ea typeface="Calibri"/>
              <a:cs typeface="Calibri"/>
              <a:sym typeface="Calibri"/>
            </a:endParaRPr>
          </a:p>
        </p:txBody>
      </p:sp>
      <p:sp>
        <p:nvSpPr>
          <p:cNvPr id="486" name="Google Shape;486;p29"/>
          <p:cNvSpPr/>
          <p:nvPr/>
        </p:nvSpPr>
        <p:spPr>
          <a:xfrm>
            <a:off x="1023630" y="5231695"/>
            <a:ext cx="7468500" cy="885600"/>
          </a:xfrm>
          <a:prstGeom prst="rect">
            <a:avLst/>
          </a:prstGeom>
          <a:noFill/>
          <a:ln>
            <a:noFill/>
          </a:ln>
        </p:spPr>
        <p:txBody>
          <a:bodyPr anchorCtr="0" anchor="t" bIns="0" lIns="0" spcFirstLastPara="1" rIns="0" wrap="square" tIns="64800">
            <a:spAutoFit/>
          </a:bodyPr>
          <a:lstStyle/>
          <a:p>
            <a:pPr indent="0" lvl="1" marL="469800" marR="0" rtl="0" algn="l">
              <a:lnSpc>
                <a:spcPct val="100000"/>
              </a:lnSpc>
              <a:spcBef>
                <a:spcPts val="0"/>
              </a:spcBef>
              <a:spcAft>
                <a:spcPts val="0"/>
              </a:spcAft>
              <a:buNone/>
            </a:pPr>
            <a:r>
              <a:rPr b="0" i="0" lang="en-US" sz="2000" u="none" cap="none" strike="noStrike">
                <a:solidFill>
                  <a:srgbClr val="5FCAEE"/>
                </a:solidFill>
                <a:latin typeface="Arial"/>
                <a:ea typeface="Arial"/>
                <a:cs typeface="Arial"/>
                <a:sym typeface="Arial"/>
              </a:rPr>
              <a:t> </a:t>
            </a:r>
            <a:r>
              <a:rPr b="0" i="0" lang="en-US" sz="2500" u="none" cap="none" strike="noStrike">
                <a:solidFill>
                  <a:srgbClr val="404040"/>
                </a:solidFill>
                <a:latin typeface="Trebuchet MS"/>
                <a:ea typeface="Trebuchet MS"/>
                <a:cs typeface="Trebuchet MS"/>
                <a:sym typeface="Trebuchet MS"/>
              </a:rPr>
              <a:t>Pay attention to the email address</a:t>
            </a:r>
            <a:endParaRPr b="0" i="0" sz="2500" u="none" cap="none" strike="noStrike">
              <a:solidFill>
                <a:srgbClr val="000000"/>
              </a:solidFill>
              <a:latin typeface="Calibri"/>
              <a:ea typeface="Calibri"/>
              <a:cs typeface="Calibri"/>
              <a:sym typeface="Calibri"/>
            </a:endParaRPr>
          </a:p>
          <a:p>
            <a:pPr indent="0" lvl="1" marL="469800" marR="0" rtl="0" algn="l">
              <a:lnSpc>
                <a:spcPct val="100000"/>
              </a:lnSpc>
              <a:spcBef>
                <a:spcPts val="463"/>
              </a:spcBef>
              <a:spcAft>
                <a:spcPts val="0"/>
              </a:spcAft>
              <a:buNone/>
            </a:pPr>
            <a:r>
              <a:rPr b="0" i="0" lang="en-US" sz="2000" u="none" cap="none" strike="noStrike">
                <a:solidFill>
                  <a:srgbClr val="5FCAEE"/>
                </a:solidFill>
                <a:latin typeface="Arial"/>
                <a:ea typeface="Arial"/>
                <a:cs typeface="Arial"/>
                <a:sym typeface="Arial"/>
              </a:rPr>
              <a:t> </a:t>
            </a:r>
            <a:r>
              <a:rPr b="0" i="0" lang="en-US" sz="2500" u="none" cap="none" strike="noStrike">
                <a:solidFill>
                  <a:srgbClr val="404040"/>
                </a:solidFill>
                <a:latin typeface="Trebuchet MS"/>
                <a:ea typeface="Trebuchet MS"/>
                <a:cs typeface="Trebuchet MS"/>
                <a:sym typeface="Trebuchet MS"/>
              </a:rPr>
              <a:t>Enable MFA for business email accounts</a:t>
            </a:r>
            <a:endParaRPr b="0" i="0" sz="25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0" name="Shape 490"/>
        <p:cNvGrpSpPr/>
        <p:nvPr/>
      </p:nvGrpSpPr>
      <p:grpSpPr>
        <a:xfrm>
          <a:off x="0" y="0"/>
          <a:ext cx="0" cy="0"/>
          <a:chOff x="0" y="0"/>
          <a:chExt cx="0" cy="0"/>
        </a:xfrm>
      </p:grpSpPr>
      <p:sp>
        <p:nvSpPr>
          <p:cNvPr id="491" name="Google Shape;491;p30"/>
          <p:cNvSpPr/>
          <p:nvPr/>
        </p:nvSpPr>
        <p:spPr>
          <a:xfrm>
            <a:off x="471253" y="176050"/>
            <a:ext cx="7304100" cy="5730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Business Email Compromise -2</a:t>
            </a:r>
            <a:endParaRPr b="0" sz="3600" strike="noStrike">
              <a:solidFill>
                <a:srgbClr val="000000"/>
              </a:solidFill>
              <a:latin typeface="Calibri"/>
              <a:ea typeface="Calibri"/>
              <a:cs typeface="Calibri"/>
              <a:sym typeface="Calibri"/>
            </a:endParaRPr>
          </a:p>
        </p:txBody>
      </p:sp>
      <p:sp>
        <p:nvSpPr>
          <p:cNvPr id="492" name="Google Shape;492;p30"/>
          <p:cNvSpPr/>
          <p:nvPr/>
        </p:nvSpPr>
        <p:spPr>
          <a:xfrm>
            <a:off x="572760" y="1090440"/>
            <a:ext cx="8875080" cy="5081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Cyber Security Images, Stock Photos &amp; Vectors | Shutterstock" id="255" name="Google Shape;255;p1"/>
          <p:cNvPicPr preferRelativeResize="0"/>
          <p:nvPr/>
        </p:nvPicPr>
        <p:blipFill rotWithShape="1">
          <a:blip r:embed="rId3">
            <a:alphaModFix/>
          </a:blip>
          <a:srcRect b="7037" l="0" r="0" t="0"/>
          <a:stretch/>
        </p:blipFill>
        <p:spPr>
          <a:xfrm>
            <a:off x="-3960" y="0"/>
            <a:ext cx="12191400" cy="3780720"/>
          </a:xfrm>
          <a:prstGeom prst="rect">
            <a:avLst/>
          </a:prstGeom>
          <a:noFill/>
          <a:ln>
            <a:noFill/>
          </a:ln>
        </p:spPr>
      </p:pic>
      <p:pic>
        <p:nvPicPr>
          <p:cNvPr descr="Cybersecurity Is Forcing A Rethink Of Strategic Autonomy ~ ECHAlliance" id="256" name="Google Shape;256;p1"/>
          <p:cNvPicPr preferRelativeResize="0"/>
          <p:nvPr/>
        </p:nvPicPr>
        <p:blipFill rotWithShape="1">
          <a:blip r:embed="rId4">
            <a:alphaModFix/>
          </a:blip>
          <a:srcRect b="0" l="0" r="0" t="0"/>
          <a:stretch/>
        </p:blipFill>
        <p:spPr>
          <a:xfrm>
            <a:off x="7848720" y="3781440"/>
            <a:ext cx="4342680" cy="3059280"/>
          </a:xfrm>
          <a:prstGeom prst="rect">
            <a:avLst/>
          </a:prstGeom>
          <a:noFill/>
          <a:ln>
            <a:noFill/>
          </a:ln>
        </p:spPr>
      </p:pic>
      <p:pic>
        <p:nvPicPr>
          <p:cNvPr descr="Spreading a cybersecurity culture | Airlines." id="257" name="Google Shape;257;p1"/>
          <p:cNvPicPr preferRelativeResize="0"/>
          <p:nvPr/>
        </p:nvPicPr>
        <p:blipFill rotWithShape="1">
          <a:blip r:embed="rId5">
            <a:alphaModFix/>
          </a:blip>
          <a:srcRect b="0" l="0" r="0" t="0"/>
          <a:stretch/>
        </p:blipFill>
        <p:spPr>
          <a:xfrm>
            <a:off x="0" y="3769560"/>
            <a:ext cx="4230000" cy="3059280"/>
          </a:xfrm>
          <a:prstGeom prst="rect">
            <a:avLst/>
          </a:prstGeom>
          <a:noFill/>
          <a:ln>
            <a:noFill/>
          </a:ln>
        </p:spPr>
      </p:pic>
      <p:pic>
        <p:nvPicPr>
          <p:cNvPr descr="Cyber Security Starts With You – Agape Consulting Group" id="258" name="Google Shape;258;p1"/>
          <p:cNvPicPr preferRelativeResize="0"/>
          <p:nvPr/>
        </p:nvPicPr>
        <p:blipFill rotWithShape="1">
          <a:blip r:embed="rId6">
            <a:alphaModFix/>
          </a:blip>
          <a:srcRect b="0" l="0" r="0" t="0"/>
          <a:stretch/>
        </p:blipFill>
        <p:spPr>
          <a:xfrm>
            <a:off x="4238640" y="3781440"/>
            <a:ext cx="3605400" cy="30592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6" name="Shape 496"/>
        <p:cNvGrpSpPr/>
        <p:nvPr/>
      </p:nvGrpSpPr>
      <p:grpSpPr>
        <a:xfrm>
          <a:off x="0" y="0"/>
          <a:ext cx="0" cy="0"/>
          <a:chOff x="0" y="0"/>
          <a:chExt cx="0" cy="0"/>
        </a:xfrm>
      </p:grpSpPr>
      <p:sp>
        <p:nvSpPr>
          <p:cNvPr id="497" name="Google Shape;497;p31"/>
          <p:cNvSpPr/>
          <p:nvPr/>
        </p:nvSpPr>
        <p:spPr>
          <a:xfrm>
            <a:off x="380520" y="1143000"/>
            <a:ext cx="9143280" cy="51436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8" name="Google Shape;498;p31"/>
          <p:cNvSpPr/>
          <p:nvPr/>
        </p:nvSpPr>
        <p:spPr>
          <a:xfrm>
            <a:off x="232926" y="19075"/>
            <a:ext cx="68490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Business Email Compromise - 3</a:t>
            </a:r>
            <a:endParaRPr b="0" sz="3600"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descr="• Worms unlike viruses do not need the host to attach themselves. They merely&#10;make functional copies of themselves and do ..." id="503" name="Google Shape;503;p32"/>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 name="Shape 507"/>
        <p:cNvGrpSpPr/>
        <p:nvPr/>
      </p:nvGrpSpPr>
      <p:grpSpPr>
        <a:xfrm>
          <a:off x="0" y="0"/>
          <a:ext cx="0" cy="0"/>
          <a:chOff x="0" y="0"/>
          <a:chExt cx="0" cy="0"/>
        </a:xfrm>
      </p:grpSpPr>
      <p:sp>
        <p:nvSpPr>
          <p:cNvPr id="508" name="Google Shape;508;p33"/>
          <p:cNvSpPr/>
          <p:nvPr/>
        </p:nvSpPr>
        <p:spPr>
          <a:xfrm>
            <a:off x="568080" y="1128600"/>
            <a:ext cx="8208000" cy="2969640"/>
          </a:xfrm>
          <a:prstGeom prst="rect">
            <a:avLst/>
          </a:prstGeom>
          <a:noFill/>
          <a:ln>
            <a:noFill/>
          </a:ln>
        </p:spPr>
        <p:txBody>
          <a:bodyPr anchorCtr="0" anchor="t" bIns="0" lIns="0" spcFirstLastPara="1" rIns="0" wrap="square" tIns="141100">
            <a:spAutoFit/>
          </a:bodyPr>
          <a:lstStyle/>
          <a:p>
            <a:pPr indent="0" lvl="0" marL="12600" marR="0" rtl="0" algn="just">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Malware = “malicious software”</a:t>
            </a:r>
            <a:endParaRPr b="0" sz="2800" strike="noStrike">
              <a:solidFill>
                <a:srgbClr val="000000"/>
              </a:solidFill>
              <a:latin typeface="Calibri"/>
              <a:ea typeface="Calibri"/>
              <a:cs typeface="Calibri"/>
              <a:sym typeface="Calibri"/>
            </a:endParaRPr>
          </a:p>
          <a:p>
            <a:pPr indent="0" lvl="0" marL="12600" marR="0" rtl="0" algn="just">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Malware is any kind of unwanted software that is  installed without your consent on your computer  and other digital devices.</a:t>
            </a:r>
            <a:endParaRPr b="0" sz="2800" strike="noStrike">
              <a:solidFill>
                <a:srgbClr val="000000"/>
              </a:solidFill>
              <a:latin typeface="Calibri"/>
              <a:ea typeface="Calibri"/>
              <a:cs typeface="Calibri"/>
              <a:sym typeface="Calibri"/>
            </a:endParaRPr>
          </a:p>
          <a:p>
            <a:pPr indent="0" lvl="0" marL="12600" marR="0" rtl="0" algn="just">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Viruses, Worms, Trojan horses, Bombs, Spyware,  Adware, Ransomware are subgroups of malware.</a:t>
            </a:r>
            <a:endParaRPr b="0" sz="2800" strike="noStrike">
              <a:solidFill>
                <a:srgbClr val="000000"/>
              </a:solidFill>
              <a:latin typeface="Calibri"/>
              <a:ea typeface="Calibri"/>
              <a:cs typeface="Calibri"/>
              <a:sym typeface="Calibri"/>
            </a:endParaRPr>
          </a:p>
        </p:txBody>
      </p:sp>
      <p:sp>
        <p:nvSpPr>
          <p:cNvPr id="509" name="Google Shape;509;p33"/>
          <p:cNvSpPr/>
          <p:nvPr/>
        </p:nvSpPr>
        <p:spPr>
          <a:xfrm>
            <a:off x="390257" y="85675"/>
            <a:ext cx="30228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Malware</a:t>
            </a:r>
            <a:endParaRPr b="0" sz="3600" strike="noStrike">
              <a:solidFill>
                <a:srgbClr val="000000"/>
              </a:solidFill>
              <a:latin typeface="Calibri"/>
              <a:ea typeface="Calibri"/>
              <a:cs typeface="Calibri"/>
              <a:sym typeface="Calibri"/>
            </a:endParaRPr>
          </a:p>
        </p:txBody>
      </p:sp>
      <p:sp>
        <p:nvSpPr>
          <p:cNvPr id="510" name="Google Shape;510;p33"/>
          <p:cNvSpPr/>
          <p:nvPr/>
        </p:nvSpPr>
        <p:spPr>
          <a:xfrm>
            <a:off x="3187440" y="4540320"/>
            <a:ext cx="2620440" cy="174312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4" name="Shape 514"/>
        <p:cNvGrpSpPr/>
        <p:nvPr/>
      </p:nvGrpSpPr>
      <p:grpSpPr>
        <a:xfrm>
          <a:off x="0" y="0"/>
          <a:ext cx="0" cy="0"/>
          <a:chOff x="0" y="0"/>
          <a:chExt cx="0" cy="0"/>
        </a:xfrm>
      </p:grpSpPr>
      <p:sp>
        <p:nvSpPr>
          <p:cNvPr id="515" name="Google Shape;515;p34"/>
          <p:cNvSpPr/>
          <p:nvPr/>
        </p:nvSpPr>
        <p:spPr>
          <a:xfrm>
            <a:off x="471252" y="176050"/>
            <a:ext cx="4648200" cy="5730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Social Engineering</a:t>
            </a:r>
            <a:endParaRPr b="0" sz="3600" strike="noStrike">
              <a:solidFill>
                <a:srgbClr val="000000"/>
              </a:solidFill>
              <a:latin typeface="Calibri"/>
              <a:ea typeface="Calibri"/>
              <a:cs typeface="Calibri"/>
              <a:sym typeface="Calibri"/>
            </a:endParaRPr>
          </a:p>
        </p:txBody>
      </p:sp>
      <p:sp>
        <p:nvSpPr>
          <p:cNvPr id="516" name="Google Shape;516;p34"/>
          <p:cNvSpPr/>
          <p:nvPr/>
        </p:nvSpPr>
        <p:spPr>
          <a:xfrm>
            <a:off x="471240" y="1268280"/>
            <a:ext cx="8687520" cy="4827960"/>
          </a:xfrm>
          <a:prstGeom prst="rect">
            <a:avLst/>
          </a:prstGeom>
          <a:noFill/>
          <a:ln>
            <a:noFill/>
          </a:ln>
        </p:spPr>
        <p:txBody>
          <a:bodyPr anchorCtr="0" anchor="t" bIns="0" lIns="0" spcFirstLastPara="1" rIns="0" wrap="square" tIns="13300">
            <a:spAutoFit/>
          </a:bodyPr>
          <a:lstStyle/>
          <a:p>
            <a:pPr indent="-343080" lvl="0" marL="355680" marR="0" rtl="0" algn="l">
              <a:lnSpc>
                <a:spcPct val="100000"/>
              </a:lnSpc>
              <a:spcBef>
                <a:spcPts val="0"/>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When attempting to steal information or a  person’s identity, a hacker will often try to  trick you into giving out sensitive information  rather than breaking into your computer.</a:t>
            </a:r>
            <a:endParaRPr b="0" sz="32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Social Engineering can happen:</a:t>
            </a:r>
            <a:endParaRPr b="0" sz="32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Over the phone</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By text message</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Instant message</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Email</a:t>
            </a:r>
            <a:endParaRPr b="0" sz="2800"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0" name="Shape 520"/>
        <p:cNvGrpSpPr/>
        <p:nvPr/>
      </p:nvGrpSpPr>
      <p:grpSpPr>
        <a:xfrm>
          <a:off x="0" y="0"/>
          <a:ext cx="0" cy="0"/>
          <a:chOff x="0" y="0"/>
          <a:chExt cx="0" cy="0"/>
        </a:xfrm>
      </p:grpSpPr>
      <p:sp>
        <p:nvSpPr>
          <p:cNvPr id="521" name="Google Shape;521;p35"/>
          <p:cNvSpPr/>
          <p:nvPr/>
        </p:nvSpPr>
        <p:spPr>
          <a:xfrm>
            <a:off x="525240" y="1085760"/>
            <a:ext cx="8098560" cy="227916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A virus tries to infect a carrier, which in turn  relies on the carrier to spread the virus around.</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A computer virus is a program that can replicate  itself and spread from one computer to another.</a:t>
            </a:r>
            <a:endParaRPr b="0" sz="2800" strike="noStrike">
              <a:solidFill>
                <a:srgbClr val="000000"/>
              </a:solidFill>
              <a:latin typeface="Calibri"/>
              <a:ea typeface="Calibri"/>
              <a:cs typeface="Calibri"/>
              <a:sym typeface="Calibri"/>
            </a:endParaRPr>
          </a:p>
        </p:txBody>
      </p:sp>
      <p:sp>
        <p:nvSpPr>
          <p:cNvPr id="522" name="Google Shape;522;p35"/>
          <p:cNvSpPr/>
          <p:nvPr/>
        </p:nvSpPr>
        <p:spPr>
          <a:xfrm>
            <a:off x="299998" y="296400"/>
            <a:ext cx="19506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Viruses</a:t>
            </a:r>
            <a:endParaRPr b="0" sz="3600" strike="noStrike">
              <a:solidFill>
                <a:srgbClr val="000000"/>
              </a:solidFill>
              <a:latin typeface="Calibri"/>
              <a:ea typeface="Calibri"/>
              <a:cs typeface="Calibri"/>
              <a:sym typeface="Calibri"/>
            </a:endParaRPr>
          </a:p>
        </p:txBody>
      </p:sp>
      <p:sp>
        <p:nvSpPr>
          <p:cNvPr id="523" name="Google Shape;523;p35"/>
          <p:cNvSpPr/>
          <p:nvPr/>
        </p:nvSpPr>
        <p:spPr>
          <a:xfrm>
            <a:off x="2917440" y="3429000"/>
            <a:ext cx="3447720" cy="22161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7" name="Shape 527"/>
        <p:cNvGrpSpPr/>
        <p:nvPr/>
      </p:nvGrpSpPr>
      <p:grpSpPr>
        <a:xfrm>
          <a:off x="0" y="0"/>
          <a:ext cx="0" cy="0"/>
          <a:chOff x="0" y="0"/>
          <a:chExt cx="0" cy="0"/>
        </a:xfrm>
      </p:grpSpPr>
      <p:sp>
        <p:nvSpPr>
          <p:cNvPr id="528" name="Google Shape;528;p36"/>
          <p:cNvSpPr/>
          <p:nvPr/>
        </p:nvSpPr>
        <p:spPr>
          <a:xfrm>
            <a:off x="522000" y="1039680"/>
            <a:ext cx="8716320" cy="5441400"/>
          </a:xfrm>
          <a:prstGeom prst="rect">
            <a:avLst/>
          </a:prstGeom>
          <a:noFill/>
          <a:ln>
            <a:noFill/>
          </a:ln>
        </p:spPr>
        <p:txBody>
          <a:bodyPr anchorCtr="0" anchor="t" bIns="0" lIns="0" spcFirstLastPara="1" rIns="0" wrap="square" tIns="13300">
            <a:spAutoFit/>
          </a:bodyPr>
          <a:lstStyle/>
          <a:p>
            <a:pPr indent="-343080" lvl="0" marL="355680" marR="0" rtl="0" algn="l">
              <a:lnSpc>
                <a:spcPct val="100000"/>
              </a:lnSpc>
              <a:spcBef>
                <a:spcPts val="0"/>
              </a:spcBef>
              <a:spcAft>
                <a:spcPts val="0"/>
              </a:spcAft>
              <a:buNone/>
            </a:pPr>
            <a:r>
              <a:rPr b="0" lang="en-US" sz="2000" strike="noStrike">
                <a:solidFill>
                  <a:srgbClr val="5FCAEE"/>
                </a:solidFill>
                <a:latin typeface="Arial"/>
                <a:ea typeface="Arial"/>
                <a:cs typeface="Arial"/>
                <a:sym typeface="Arial"/>
              </a:rPr>
              <a:t> </a:t>
            </a:r>
            <a:r>
              <a:rPr b="1" lang="en-US" sz="2600" u="sng" strike="noStrike">
                <a:solidFill>
                  <a:srgbClr val="404040"/>
                </a:solidFill>
                <a:latin typeface="Trebuchet MS"/>
                <a:ea typeface="Trebuchet MS"/>
                <a:cs typeface="Trebuchet MS"/>
                <a:sym typeface="Trebuchet MS"/>
              </a:rPr>
              <a:t>Direct infection</a:t>
            </a:r>
            <a:r>
              <a:rPr b="0" lang="en-US" sz="2600" strike="noStrike">
                <a:solidFill>
                  <a:srgbClr val="404040"/>
                </a:solidFill>
                <a:latin typeface="Trebuchet MS"/>
                <a:ea typeface="Trebuchet MS"/>
                <a:cs typeface="Trebuchet MS"/>
                <a:sym typeface="Trebuchet MS"/>
              </a:rPr>
              <a:t>: virus can infect files every time a user  opens that specific infected program, document or file.</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000" strike="noStrike">
                <a:solidFill>
                  <a:srgbClr val="5FCAEE"/>
                </a:solidFill>
                <a:latin typeface="Arial"/>
                <a:ea typeface="Arial"/>
                <a:cs typeface="Arial"/>
                <a:sym typeface="Arial"/>
              </a:rPr>
              <a:t> </a:t>
            </a:r>
            <a:r>
              <a:rPr b="1" lang="en-US" sz="2600" u="sng" strike="noStrike">
                <a:solidFill>
                  <a:srgbClr val="404040"/>
                </a:solidFill>
                <a:latin typeface="Trebuchet MS"/>
                <a:ea typeface="Trebuchet MS"/>
                <a:cs typeface="Trebuchet MS"/>
                <a:sym typeface="Trebuchet MS"/>
              </a:rPr>
              <a:t>Fast Infection</a:t>
            </a:r>
            <a:r>
              <a:rPr b="0" lang="en-US" sz="2600" strike="noStrike">
                <a:solidFill>
                  <a:srgbClr val="404040"/>
                </a:solidFill>
                <a:latin typeface="Trebuchet MS"/>
                <a:ea typeface="Trebuchet MS"/>
                <a:cs typeface="Trebuchet MS"/>
                <a:sym typeface="Trebuchet MS"/>
              </a:rPr>
              <a:t>: is when a virus infects any file that is  accessed by the program that is infected.</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000" strike="noStrike">
                <a:solidFill>
                  <a:srgbClr val="5FCAEE"/>
                </a:solidFill>
                <a:latin typeface="Arial"/>
                <a:ea typeface="Arial"/>
                <a:cs typeface="Arial"/>
                <a:sym typeface="Arial"/>
              </a:rPr>
              <a:t> </a:t>
            </a:r>
            <a:r>
              <a:rPr b="1" lang="en-US" sz="2600" u="sng" strike="noStrike">
                <a:solidFill>
                  <a:srgbClr val="404040"/>
                </a:solidFill>
                <a:latin typeface="Trebuchet MS"/>
                <a:ea typeface="Trebuchet MS"/>
                <a:cs typeface="Trebuchet MS"/>
                <a:sym typeface="Trebuchet MS"/>
              </a:rPr>
              <a:t>Slow infection</a:t>
            </a:r>
            <a:r>
              <a:rPr b="0" lang="en-US" sz="2600" strike="noStrike">
                <a:solidFill>
                  <a:srgbClr val="404040"/>
                </a:solidFill>
                <a:latin typeface="Trebuchet MS"/>
                <a:ea typeface="Trebuchet MS"/>
                <a:cs typeface="Trebuchet MS"/>
                <a:sym typeface="Trebuchet MS"/>
              </a:rPr>
              <a:t>: is when the virus infects any new or  modified program, file or document.</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Great way to trick a antivirus program!</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Sparse Infection: is the process of randomly infecting  files, etc. on the computer.</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RAM-resident infection: is when the infection buries</a:t>
            </a:r>
            <a:endParaRPr b="0" sz="2600" strike="noStrike">
              <a:solidFill>
                <a:srgbClr val="000000"/>
              </a:solidFill>
              <a:latin typeface="Calibri"/>
              <a:ea typeface="Calibri"/>
              <a:cs typeface="Calibri"/>
              <a:sym typeface="Calibri"/>
            </a:endParaRPr>
          </a:p>
          <a:p>
            <a:pPr indent="-343080" lvl="0" marL="355680" marR="0" rtl="0" algn="l">
              <a:lnSpc>
                <a:spcPct val="100000"/>
              </a:lnSpc>
              <a:spcBef>
                <a:spcPts val="52"/>
              </a:spcBef>
              <a:spcAft>
                <a:spcPts val="0"/>
              </a:spcAft>
              <a:buNone/>
            </a:pPr>
            <a:r>
              <a:rPr b="0" lang="en-US" sz="2600" strike="noStrike">
                <a:solidFill>
                  <a:srgbClr val="404040"/>
                </a:solidFill>
                <a:latin typeface="Trebuchet MS"/>
                <a:ea typeface="Trebuchet MS"/>
                <a:cs typeface="Trebuchet MS"/>
                <a:sym typeface="Trebuchet MS"/>
              </a:rPr>
              <a:t>itself in your Computer’s Random Access Memory.</a:t>
            </a:r>
            <a:endParaRPr b="0" sz="2600" strike="noStrike">
              <a:solidFill>
                <a:srgbClr val="000000"/>
              </a:solidFill>
              <a:latin typeface="Calibri"/>
              <a:ea typeface="Calibri"/>
              <a:cs typeface="Calibri"/>
              <a:sym typeface="Calibri"/>
            </a:endParaRPr>
          </a:p>
        </p:txBody>
      </p:sp>
      <p:sp>
        <p:nvSpPr>
          <p:cNvPr id="529" name="Google Shape;529;p36"/>
          <p:cNvSpPr/>
          <p:nvPr/>
        </p:nvSpPr>
        <p:spPr>
          <a:xfrm>
            <a:off x="379080" y="85680"/>
            <a:ext cx="267120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Viruses cont.</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3" name="Shape 533"/>
        <p:cNvGrpSpPr/>
        <p:nvPr/>
      </p:nvGrpSpPr>
      <p:grpSpPr>
        <a:xfrm>
          <a:off x="0" y="0"/>
          <a:ext cx="0" cy="0"/>
          <a:chOff x="0" y="0"/>
          <a:chExt cx="0" cy="0"/>
        </a:xfrm>
      </p:grpSpPr>
      <p:sp>
        <p:nvSpPr>
          <p:cNvPr id="534" name="Google Shape;534;p37"/>
          <p:cNvSpPr/>
          <p:nvPr/>
        </p:nvSpPr>
        <p:spPr>
          <a:xfrm>
            <a:off x="342720" y="942840"/>
            <a:ext cx="8939880" cy="389052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Logic Bombs: is programming code that is designed to  execute or explode when a certain condition is  reached.</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Most the time it goes off when a certain time is reached or  a program fails to execute.But it these bombs wait for a  triggered event to happen.</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Most common use of this is in the financial/business world.</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Most IT employees call this the disgruntled employee  syndrome.</a:t>
            </a:r>
            <a:endParaRPr b="0" sz="2400" strike="noStrike">
              <a:solidFill>
                <a:srgbClr val="000000"/>
              </a:solidFill>
              <a:latin typeface="Calibri"/>
              <a:ea typeface="Calibri"/>
              <a:cs typeface="Calibri"/>
              <a:sym typeface="Calibri"/>
            </a:endParaRPr>
          </a:p>
        </p:txBody>
      </p:sp>
      <p:sp>
        <p:nvSpPr>
          <p:cNvPr id="535" name="Google Shape;535;p37"/>
          <p:cNvSpPr/>
          <p:nvPr/>
        </p:nvSpPr>
        <p:spPr>
          <a:xfrm>
            <a:off x="421928" y="79200"/>
            <a:ext cx="2041800" cy="5748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Bombs</a:t>
            </a:r>
            <a:endParaRPr b="0" sz="3600" strike="noStrike">
              <a:solidFill>
                <a:srgbClr val="000000"/>
              </a:solidFill>
              <a:latin typeface="Calibri"/>
              <a:ea typeface="Calibri"/>
              <a:cs typeface="Calibri"/>
              <a:sym typeface="Calibri"/>
            </a:endParaRPr>
          </a:p>
        </p:txBody>
      </p:sp>
      <p:sp>
        <p:nvSpPr>
          <p:cNvPr id="536" name="Google Shape;536;p37"/>
          <p:cNvSpPr/>
          <p:nvPr/>
        </p:nvSpPr>
        <p:spPr>
          <a:xfrm>
            <a:off x="2601720" y="4876920"/>
            <a:ext cx="4303080" cy="184932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0" name="Shape 540"/>
        <p:cNvGrpSpPr/>
        <p:nvPr/>
      </p:nvGrpSpPr>
      <p:grpSpPr>
        <a:xfrm>
          <a:off x="0" y="0"/>
          <a:ext cx="0" cy="0"/>
          <a:chOff x="0" y="0"/>
          <a:chExt cx="0" cy="0"/>
        </a:xfrm>
      </p:grpSpPr>
      <p:sp>
        <p:nvSpPr>
          <p:cNvPr id="541" name="Google Shape;541;p38"/>
          <p:cNvSpPr/>
          <p:nvPr/>
        </p:nvSpPr>
        <p:spPr>
          <a:xfrm>
            <a:off x="334440" y="841320"/>
            <a:ext cx="9329040" cy="4339800"/>
          </a:xfrm>
          <a:prstGeom prst="rect">
            <a:avLst/>
          </a:prstGeom>
          <a:noFill/>
          <a:ln>
            <a:noFill/>
          </a:ln>
        </p:spPr>
        <p:txBody>
          <a:bodyPr anchorCtr="0" anchor="t" bIns="0" lIns="0" spcFirstLastPara="1" rIns="0" wrap="square" tIns="12600">
            <a:spAutoFit/>
          </a:bodyPr>
          <a:lstStyle/>
          <a:p>
            <a:pPr indent="-343080" lvl="0" marL="355680" marR="0" rtl="0" algn="l">
              <a:lnSpc>
                <a:spcPct val="100000"/>
              </a:lnSpc>
              <a:spcBef>
                <a:spcPts val="0"/>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Trojan horse: is a program or software designed to look like a  useful or legitimate file.</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Once the program is installed and opened it steals information or  deletes data.</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Trojan horses compared to other types of malware is that it  usually runs only once and then is done functioning.</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Some create back-door effects</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Another distribution of Trojans is by infecting a server that hosts  websites.</a:t>
            </a:r>
            <a:endParaRPr b="0" sz="24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Downfall of Trojans: very reliant on the user.</a:t>
            </a:r>
            <a:endParaRPr b="0" sz="2400" strike="noStrike">
              <a:solidFill>
                <a:srgbClr val="000000"/>
              </a:solidFill>
              <a:latin typeface="Calibri"/>
              <a:ea typeface="Calibri"/>
              <a:cs typeface="Calibri"/>
              <a:sym typeface="Calibri"/>
            </a:endParaRPr>
          </a:p>
        </p:txBody>
      </p:sp>
      <p:sp>
        <p:nvSpPr>
          <p:cNvPr id="542" name="Google Shape;542;p38"/>
          <p:cNvSpPr/>
          <p:nvPr/>
        </p:nvSpPr>
        <p:spPr>
          <a:xfrm>
            <a:off x="239400" y="19080"/>
            <a:ext cx="286236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Trojans</a:t>
            </a:r>
            <a:endParaRPr b="0" sz="3600" strike="noStrike">
              <a:solidFill>
                <a:srgbClr val="000000"/>
              </a:solidFill>
              <a:latin typeface="Calibri"/>
              <a:ea typeface="Calibri"/>
              <a:cs typeface="Calibri"/>
              <a:sym typeface="Calibri"/>
            </a:endParaRPr>
          </a:p>
        </p:txBody>
      </p:sp>
      <p:sp>
        <p:nvSpPr>
          <p:cNvPr id="543" name="Google Shape;543;p38"/>
          <p:cNvSpPr/>
          <p:nvPr/>
        </p:nvSpPr>
        <p:spPr>
          <a:xfrm>
            <a:off x="6698520" y="5000760"/>
            <a:ext cx="2457000" cy="18572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47" name="Shape 547"/>
        <p:cNvGrpSpPr/>
        <p:nvPr/>
      </p:nvGrpSpPr>
      <p:grpSpPr>
        <a:xfrm>
          <a:off x="0" y="0"/>
          <a:ext cx="0" cy="0"/>
          <a:chOff x="0" y="0"/>
          <a:chExt cx="0" cy="0"/>
        </a:xfrm>
      </p:grpSpPr>
      <p:sp>
        <p:nvSpPr>
          <p:cNvPr id="548" name="Google Shape;548;p39"/>
          <p:cNvSpPr/>
          <p:nvPr/>
        </p:nvSpPr>
        <p:spPr>
          <a:xfrm>
            <a:off x="445680" y="847800"/>
            <a:ext cx="8881560" cy="396756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Worms and viruses get interchanged commonly in the  media.</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In reality a worm is more dangerous than a virus.</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User Propagation vs. Self Propagation</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Worm is designed to replicate itself and disperse</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52"/>
              </a:spcBef>
              <a:spcAft>
                <a:spcPts val="0"/>
              </a:spcAft>
              <a:buNone/>
            </a:pPr>
            <a:r>
              <a:rPr b="0" lang="en-US" sz="2800" strike="noStrike">
                <a:solidFill>
                  <a:srgbClr val="404040"/>
                </a:solidFill>
                <a:latin typeface="Trebuchet MS"/>
                <a:ea typeface="Trebuchet MS"/>
                <a:cs typeface="Trebuchet MS"/>
                <a:sym typeface="Trebuchet MS"/>
              </a:rPr>
              <a:t>throughout the user’s network.</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Email Worms and Internet Worms are the two most  common worm.</a:t>
            </a:r>
            <a:endParaRPr b="0" sz="2800" strike="noStrike">
              <a:solidFill>
                <a:srgbClr val="000000"/>
              </a:solidFill>
              <a:latin typeface="Calibri"/>
              <a:ea typeface="Calibri"/>
              <a:cs typeface="Calibri"/>
              <a:sym typeface="Calibri"/>
            </a:endParaRPr>
          </a:p>
        </p:txBody>
      </p:sp>
      <p:sp>
        <p:nvSpPr>
          <p:cNvPr id="549" name="Google Shape;549;p39"/>
          <p:cNvSpPr/>
          <p:nvPr/>
        </p:nvSpPr>
        <p:spPr>
          <a:xfrm>
            <a:off x="366480" y="19080"/>
            <a:ext cx="288180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Worms</a:t>
            </a:r>
            <a:endParaRPr b="0" sz="3600" strike="noStrike">
              <a:solidFill>
                <a:srgbClr val="000000"/>
              </a:solidFill>
              <a:latin typeface="Calibri"/>
              <a:ea typeface="Calibri"/>
              <a:cs typeface="Calibri"/>
              <a:sym typeface="Calibri"/>
            </a:endParaRPr>
          </a:p>
        </p:txBody>
      </p:sp>
      <p:sp>
        <p:nvSpPr>
          <p:cNvPr id="550" name="Google Shape;550;p39"/>
          <p:cNvSpPr/>
          <p:nvPr/>
        </p:nvSpPr>
        <p:spPr>
          <a:xfrm>
            <a:off x="2498400" y="4896000"/>
            <a:ext cx="4770000" cy="19620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677f3cb17b_0_98"/>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Locked Myself Out of a Server</a:t>
            </a:r>
            <a:endParaRPr/>
          </a:p>
        </p:txBody>
      </p:sp>
      <p:sp>
        <p:nvSpPr>
          <p:cNvPr id="556" name="Google Shape;556;g3677f3cb17b_0_98"/>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Once, I was hardening an SSH config on a live server. I disabled password auth and forgot to add my SSH public key — locked myself out completely. Had to call someone on-site to reboot into rescue mode. Lesson? Always double-check your access before enforcing security.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
          <p:cNvSpPr txBox="1"/>
          <p:nvPr>
            <p:ph idx="4294967295" type="body"/>
          </p:nvPr>
        </p:nvSpPr>
        <p:spPr>
          <a:xfrm>
            <a:off x="838080" y="1825560"/>
            <a:ext cx="10514880" cy="4350600"/>
          </a:xfrm>
          <a:prstGeom prst="rect">
            <a:avLst/>
          </a:prstGeom>
          <a:solidFill>
            <a:srgbClr val="FFFFFF"/>
          </a:solidFill>
          <a:ln>
            <a:noFill/>
          </a:ln>
        </p:spPr>
        <p:txBody>
          <a:bodyPr anchorCtr="0" anchor="t" bIns="45000" lIns="90000" spcFirstLastPara="1" rIns="90000" wrap="square" tIns="45000">
            <a:norm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Introduction to cyber security tools and cyber attack</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Cybersecurity roles, processes and operating system security</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Cybersecurity compliance, Framework and system administration</a:t>
            </a:r>
            <a:endParaRPr b="0" i="0" sz="2800" u="none" cap="none" strike="noStrike">
              <a:solidFill>
                <a:srgbClr val="000000"/>
              </a:solidFill>
              <a:latin typeface="Arial"/>
              <a:ea typeface="Arial"/>
              <a:cs typeface="Arial"/>
              <a:sym typeface="Arial"/>
            </a:endParaRPr>
          </a:p>
          <a:p>
            <a:pPr indent="-228600" lvl="0" marL="228600" marR="0" rtl="0" algn="l">
              <a:lnSpc>
                <a:spcPct val="90000"/>
              </a:lnSpc>
              <a:spcBef>
                <a:spcPts val="1001"/>
              </a:spcBef>
              <a:spcAft>
                <a:spcPts val="0"/>
              </a:spcAft>
              <a:buClr>
                <a:srgbClr val="000000"/>
              </a:buClr>
              <a:buSzPts val="2800"/>
              <a:buFont typeface="Arial"/>
              <a:buChar char="•"/>
            </a:pPr>
            <a:r>
              <a:rPr b="0" i="0" lang="en-US" sz="2800" u="none" cap="none" strike="noStrike">
                <a:solidFill>
                  <a:srgbClr val="000000"/>
                </a:solidFill>
                <a:latin typeface="Calibri"/>
                <a:ea typeface="Calibri"/>
                <a:cs typeface="Calibri"/>
                <a:sym typeface="Calibri"/>
              </a:rPr>
              <a:t>Network security and Database</a:t>
            </a:r>
            <a:endParaRPr b="0" i="0" sz="2800" u="none" cap="none" strike="noStrike">
              <a:solidFill>
                <a:srgbClr val="000000"/>
              </a:solidFill>
              <a:latin typeface="Arial"/>
              <a:ea typeface="Arial"/>
              <a:cs typeface="Arial"/>
              <a:sym typeface="Arial"/>
            </a:endParaRPr>
          </a:p>
          <a:p>
            <a:pPr indent="0" lvl="0" marL="0" marR="0" rtl="0" algn="just">
              <a:lnSpc>
                <a:spcPct val="90000"/>
              </a:lnSpc>
              <a:spcBef>
                <a:spcPts val="1001"/>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(Beginners level)</a:t>
            </a:r>
            <a:endParaRPr b="0" i="0" sz="2800" u="none" cap="none" strike="noStrike">
              <a:solidFill>
                <a:srgbClr val="000000"/>
              </a:solidFill>
              <a:latin typeface="Arial"/>
              <a:ea typeface="Arial"/>
              <a:cs typeface="Arial"/>
              <a:sym typeface="Arial"/>
            </a:endParaRPr>
          </a:p>
          <a:p>
            <a:pPr indent="0" lvl="0" marL="0" marR="0" rtl="0" algn="just">
              <a:lnSpc>
                <a:spcPct val="90000"/>
              </a:lnSpc>
              <a:spcBef>
                <a:spcPts val="1001"/>
              </a:spcBef>
              <a:spcAft>
                <a:spcPts val="0"/>
              </a:spcAft>
              <a:buClr>
                <a:srgbClr val="000000"/>
              </a:buClr>
              <a:buSzPts val="2800"/>
              <a:buFont typeface="Calibri"/>
              <a:buNone/>
            </a:pPr>
            <a:r>
              <a:rPr b="0" i="0" lang="en-US" sz="2800" u="none" cap="none" strike="noStrike">
                <a:solidFill>
                  <a:srgbClr val="000000"/>
                </a:solidFill>
                <a:latin typeface="Calibri"/>
                <a:ea typeface="Calibri"/>
                <a:cs typeface="Calibri"/>
                <a:sym typeface="Calibri"/>
              </a:rPr>
              <a:t>                                 </a:t>
            </a:r>
            <a:endParaRPr b="0" i="0" sz="2800" u="none" cap="none" strike="noStrike">
              <a:solidFill>
                <a:srgbClr val="000000"/>
              </a:solidFill>
              <a:latin typeface="Arial"/>
              <a:ea typeface="Arial"/>
              <a:cs typeface="Arial"/>
              <a:sym typeface="Arial"/>
            </a:endParaRPr>
          </a:p>
          <a:p>
            <a:pPr indent="0" lvl="0" marL="0" marR="0" rtl="0" algn="just">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l">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a:p>
            <a:pPr indent="0" lvl="0" marL="0" marR="0" rtl="0" algn="r">
              <a:lnSpc>
                <a:spcPct val="90000"/>
              </a:lnSpc>
              <a:spcBef>
                <a:spcPts val="1001"/>
              </a:spcBef>
              <a:spcAft>
                <a:spcPts val="0"/>
              </a:spcAft>
              <a:buSzPts val="2800"/>
              <a:buFont typeface="Arial"/>
              <a:buNone/>
            </a:pPr>
            <a:r>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0" name="Shape 560"/>
        <p:cNvGrpSpPr/>
        <p:nvPr/>
      </p:nvGrpSpPr>
      <p:grpSpPr>
        <a:xfrm>
          <a:off x="0" y="0"/>
          <a:ext cx="0" cy="0"/>
          <a:chOff x="0" y="0"/>
          <a:chExt cx="0" cy="0"/>
        </a:xfrm>
      </p:grpSpPr>
      <p:sp>
        <p:nvSpPr>
          <p:cNvPr id="561" name="Google Shape;561;p40"/>
          <p:cNvSpPr/>
          <p:nvPr/>
        </p:nvSpPr>
        <p:spPr>
          <a:xfrm>
            <a:off x="302760" y="1077840"/>
            <a:ext cx="9160920" cy="2847240"/>
          </a:xfrm>
          <a:prstGeom prst="rect">
            <a:avLst/>
          </a:prstGeom>
          <a:noFill/>
          <a:ln>
            <a:noFill/>
          </a:ln>
        </p:spPr>
        <p:txBody>
          <a:bodyPr anchorCtr="0" anchor="t" bIns="0" lIns="0" spcFirstLastPara="1" rIns="0" wrap="square" tIns="12225">
            <a:spAutoFit/>
          </a:bodyPr>
          <a:lstStyle/>
          <a:p>
            <a:pPr indent="0" lvl="0" marL="1260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Email worm goes into a user’s contact/address book</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52"/>
              </a:spcBef>
              <a:spcAft>
                <a:spcPts val="0"/>
              </a:spcAft>
              <a:buNone/>
            </a:pPr>
            <a:r>
              <a:rPr b="0" lang="en-US" sz="2800" strike="noStrike">
                <a:solidFill>
                  <a:srgbClr val="404040"/>
                </a:solidFill>
                <a:latin typeface="Trebuchet MS"/>
                <a:ea typeface="Trebuchet MS"/>
                <a:cs typeface="Trebuchet MS"/>
                <a:sym typeface="Trebuchet MS"/>
              </a:rPr>
              <a:t>and chooses every user in that contact list.</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It then copies itself and puts itself into an attachment;  then the user will open the attachment and the  process will start over again!</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Example: I LOVE YOU WORM</a:t>
            </a:r>
            <a:endParaRPr b="0" sz="2800" strike="noStrike">
              <a:solidFill>
                <a:srgbClr val="000000"/>
              </a:solidFill>
              <a:latin typeface="Calibri"/>
              <a:ea typeface="Calibri"/>
              <a:cs typeface="Calibri"/>
              <a:sym typeface="Calibri"/>
            </a:endParaRPr>
          </a:p>
        </p:txBody>
      </p:sp>
      <p:sp>
        <p:nvSpPr>
          <p:cNvPr id="562" name="Google Shape;562;p40"/>
          <p:cNvSpPr/>
          <p:nvPr/>
        </p:nvSpPr>
        <p:spPr>
          <a:xfrm>
            <a:off x="302760" y="19080"/>
            <a:ext cx="388584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Email Worm</a:t>
            </a:r>
            <a:endParaRPr b="0" sz="3600" strike="noStrike">
              <a:solidFill>
                <a:srgbClr val="000000"/>
              </a:solidFill>
              <a:latin typeface="Calibri"/>
              <a:ea typeface="Calibri"/>
              <a:cs typeface="Calibri"/>
              <a:sym typeface="Calibri"/>
            </a:endParaRPr>
          </a:p>
        </p:txBody>
      </p:sp>
      <p:sp>
        <p:nvSpPr>
          <p:cNvPr id="563" name="Google Shape;563;p40"/>
          <p:cNvSpPr/>
          <p:nvPr/>
        </p:nvSpPr>
        <p:spPr>
          <a:xfrm>
            <a:off x="3363480" y="4273560"/>
            <a:ext cx="2857320" cy="24033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7" name="Shape 567"/>
        <p:cNvGrpSpPr/>
        <p:nvPr/>
      </p:nvGrpSpPr>
      <p:grpSpPr>
        <a:xfrm>
          <a:off x="0" y="0"/>
          <a:ext cx="0" cy="0"/>
          <a:chOff x="0" y="0"/>
          <a:chExt cx="0" cy="0"/>
        </a:xfrm>
      </p:grpSpPr>
      <p:sp>
        <p:nvSpPr>
          <p:cNvPr id="568" name="Google Shape;568;p41"/>
          <p:cNvSpPr/>
          <p:nvPr/>
        </p:nvSpPr>
        <p:spPr>
          <a:xfrm>
            <a:off x="366480" y="1014480"/>
            <a:ext cx="9092520" cy="283932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An Internet Worm is designed to be conspicuous to the  user.</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The worms scans the computer for open internet ports  that the worm can download itself into the computer.</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Once inside the computer the worms scans the  internet to infect more computers.</a:t>
            </a:r>
            <a:endParaRPr b="0" sz="2800" strike="noStrike">
              <a:solidFill>
                <a:srgbClr val="000000"/>
              </a:solidFill>
              <a:latin typeface="Calibri"/>
              <a:ea typeface="Calibri"/>
              <a:cs typeface="Calibri"/>
              <a:sym typeface="Calibri"/>
            </a:endParaRPr>
          </a:p>
        </p:txBody>
      </p:sp>
      <p:sp>
        <p:nvSpPr>
          <p:cNvPr id="569" name="Google Shape;569;p41"/>
          <p:cNvSpPr/>
          <p:nvPr/>
        </p:nvSpPr>
        <p:spPr>
          <a:xfrm>
            <a:off x="366480" y="79200"/>
            <a:ext cx="4347000" cy="110988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Internet Worms</a:t>
            </a:r>
            <a:endParaRPr b="0" sz="3600" strike="noStrike">
              <a:solidFill>
                <a:srgbClr val="000000"/>
              </a:solidFill>
              <a:latin typeface="Calibri"/>
              <a:ea typeface="Calibri"/>
              <a:cs typeface="Calibri"/>
              <a:sym typeface="Calibri"/>
            </a:endParaRPr>
          </a:p>
        </p:txBody>
      </p:sp>
      <p:sp>
        <p:nvSpPr>
          <p:cNvPr id="570" name="Google Shape;570;p41"/>
          <p:cNvSpPr/>
          <p:nvPr/>
        </p:nvSpPr>
        <p:spPr>
          <a:xfrm>
            <a:off x="2634840" y="4282920"/>
            <a:ext cx="4127040" cy="23130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3677f3cb17b_0_119"/>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Recovered Data in a Train</a:t>
            </a:r>
            <a:endParaRPr/>
          </a:p>
        </p:txBody>
      </p:sp>
      <p:sp>
        <p:nvSpPr>
          <p:cNvPr id="576" name="Google Shape;576;g3677f3cb17b_0_119"/>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While traveling, I got a panic call from a colleague: non-booting system, client deadline next morning. Used a live Linux USB from my bag, mounted the partition on /mnt, and copied the files — all this in a train compartment. Real skills matter.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0" name="Shape 580"/>
        <p:cNvGrpSpPr/>
        <p:nvPr/>
      </p:nvGrpSpPr>
      <p:grpSpPr>
        <a:xfrm>
          <a:off x="0" y="0"/>
          <a:ext cx="0" cy="0"/>
          <a:chOff x="0" y="0"/>
          <a:chExt cx="0" cy="0"/>
        </a:xfrm>
      </p:grpSpPr>
      <p:sp>
        <p:nvSpPr>
          <p:cNvPr id="581" name="Google Shape;581;p42"/>
          <p:cNvSpPr/>
          <p:nvPr/>
        </p:nvSpPr>
        <p:spPr>
          <a:xfrm>
            <a:off x="302747" y="19075"/>
            <a:ext cx="45396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Zombie &amp; Botnet</a:t>
            </a:r>
            <a:endParaRPr b="0" sz="3600" strike="noStrike">
              <a:solidFill>
                <a:srgbClr val="000000"/>
              </a:solidFill>
              <a:latin typeface="Calibri"/>
              <a:ea typeface="Calibri"/>
              <a:cs typeface="Calibri"/>
              <a:sym typeface="Calibri"/>
            </a:endParaRPr>
          </a:p>
        </p:txBody>
      </p:sp>
      <p:sp>
        <p:nvSpPr>
          <p:cNvPr id="582" name="Google Shape;582;p42"/>
          <p:cNvSpPr/>
          <p:nvPr/>
        </p:nvSpPr>
        <p:spPr>
          <a:xfrm>
            <a:off x="302760" y="819000"/>
            <a:ext cx="9381600" cy="4713840"/>
          </a:xfrm>
          <a:prstGeom prst="rect">
            <a:avLst/>
          </a:prstGeom>
          <a:noFill/>
          <a:ln>
            <a:noFill/>
          </a:ln>
        </p:spPr>
        <p:txBody>
          <a:bodyPr anchorCtr="0" anchor="t" bIns="0" lIns="0" spcFirstLastPara="1" rIns="0" wrap="square" tIns="68025">
            <a:spAutoFit/>
          </a:bodyPr>
          <a:lstStyle/>
          <a:p>
            <a:pPr indent="-343080" lvl="0" marL="355680" marR="0" rtl="0" algn="l">
              <a:lnSpc>
                <a:spcPct val="108156"/>
              </a:lnSpc>
              <a:spcBef>
                <a:spcPts val="0"/>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Secretly takes over another networked computer  by exploiting software flows</a:t>
            </a:r>
            <a:endParaRPr b="0" sz="3200" strike="noStrike">
              <a:solidFill>
                <a:srgbClr val="000000"/>
              </a:solidFill>
              <a:latin typeface="Calibri"/>
              <a:ea typeface="Calibri"/>
              <a:cs typeface="Calibri"/>
              <a:sym typeface="Calibri"/>
            </a:endParaRPr>
          </a:p>
          <a:p>
            <a:pPr indent="-343080" lvl="0" marL="355680" marR="0" rtl="0" algn="l">
              <a:lnSpc>
                <a:spcPct val="108156"/>
              </a:lnSpc>
              <a:spcBef>
                <a:spcPts val="1052"/>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Builds the compromised computers into a zombie  network or botnet</a:t>
            </a:r>
            <a:endParaRPr b="0" sz="3200" strike="noStrike">
              <a:solidFill>
                <a:srgbClr val="000000"/>
              </a:solidFill>
              <a:latin typeface="Calibri"/>
              <a:ea typeface="Calibri"/>
              <a:cs typeface="Calibri"/>
              <a:sym typeface="Calibri"/>
            </a:endParaRPr>
          </a:p>
          <a:p>
            <a:pPr indent="-343080" lvl="0" marL="355680" marR="0" rtl="0" algn="l">
              <a:lnSpc>
                <a:spcPct val="90000"/>
              </a:lnSpc>
              <a:spcBef>
                <a:spcPts val="1001"/>
              </a:spcBef>
              <a:spcAft>
                <a:spcPts val="0"/>
              </a:spcAft>
              <a:buNone/>
            </a:pPr>
            <a:r>
              <a:rPr b="0" lang="en-US" sz="2200" strike="noStrike">
                <a:solidFill>
                  <a:srgbClr val="5FCAEE"/>
                </a:solidFill>
                <a:latin typeface="Arial"/>
                <a:ea typeface="Arial"/>
                <a:cs typeface="Arial"/>
                <a:sym typeface="Arial"/>
              </a:rPr>
              <a:t></a:t>
            </a:r>
            <a:r>
              <a:rPr b="0" lang="en-US" sz="2800" strike="noStrike">
                <a:solidFill>
                  <a:srgbClr val="404040"/>
                </a:solidFill>
                <a:latin typeface="Trebuchet MS"/>
                <a:ea typeface="Trebuchet MS"/>
                <a:cs typeface="Trebuchet MS"/>
                <a:sym typeface="Trebuchet MS"/>
              </a:rPr>
              <a:t>a collection of compromised machines running  programs, usually referred to as worms, Trojan  horses, or backdoors, under a common command and  control infrastructure.</a:t>
            </a:r>
            <a:endParaRPr b="0" sz="2800" strike="noStrike">
              <a:solidFill>
                <a:srgbClr val="000000"/>
              </a:solidFill>
              <a:latin typeface="Calibri"/>
              <a:ea typeface="Calibri"/>
              <a:cs typeface="Calibri"/>
              <a:sym typeface="Calibri"/>
            </a:endParaRPr>
          </a:p>
          <a:p>
            <a:pPr indent="-343080" lvl="0" marL="355680" marR="0" rtl="0" algn="l">
              <a:lnSpc>
                <a:spcPct val="100000"/>
              </a:lnSpc>
              <a:spcBef>
                <a:spcPts val="664"/>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Uses it to indirectly launch attacks</a:t>
            </a:r>
            <a:endParaRPr b="0" sz="3200" strike="noStrike">
              <a:solidFill>
                <a:srgbClr val="000000"/>
              </a:solidFill>
              <a:latin typeface="Calibri"/>
              <a:ea typeface="Calibri"/>
              <a:cs typeface="Calibri"/>
              <a:sym typeface="Calibri"/>
            </a:endParaRPr>
          </a:p>
          <a:p>
            <a:pPr indent="-343080" lvl="0" marL="355680" marR="0" rtl="0" algn="l">
              <a:lnSpc>
                <a:spcPct val="120000"/>
              </a:lnSpc>
              <a:spcBef>
                <a:spcPts val="63"/>
              </a:spcBef>
              <a:spcAft>
                <a:spcPts val="0"/>
              </a:spcAft>
              <a:buNone/>
            </a:pPr>
            <a:r>
              <a:rPr b="0" lang="en-US" sz="2200" strike="noStrike">
                <a:solidFill>
                  <a:srgbClr val="5FCAEE"/>
                </a:solidFill>
                <a:latin typeface="Arial"/>
                <a:ea typeface="Arial"/>
                <a:cs typeface="Arial"/>
                <a:sym typeface="Arial"/>
              </a:rPr>
              <a:t></a:t>
            </a:r>
            <a:r>
              <a:rPr b="0" lang="en-US" sz="2800" strike="noStrike">
                <a:solidFill>
                  <a:srgbClr val="404040"/>
                </a:solidFill>
                <a:latin typeface="Trebuchet MS"/>
                <a:ea typeface="Trebuchet MS"/>
                <a:cs typeface="Trebuchet MS"/>
                <a:sym typeface="Trebuchet MS"/>
              </a:rPr>
              <a:t>E.g., DDoS, phishing,  spamming, cracking</a:t>
            </a:r>
            <a:endParaRPr b="0" sz="2800" strike="noStrike">
              <a:solidFill>
                <a:srgbClr val="000000"/>
              </a:solidFill>
              <a:latin typeface="Calibri"/>
              <a:ea typeface="Calibri"/>
              <a:cs typeface="Calibri"/>
              <a:sym typeface="Calibri"/>
            </a:endParaRPr>
          </a:p>
        </p:txBody>
      </p:sp>
      <p:sp>
        <p:nvSpPr>
          <p:cNvPr id="583" name="Google Shape;583;p42"/>
          <p:cNvSpPr/>
          <p:nvPr/>
        </p:nvSpPr>
        <p:spPr>
          <a:xfrm>
            <a:off x="8950680" y="5180040"/>
            <a:ext cx="2550960" cy="16779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descr="Types of Cyber Attack by Percentage&#10;(Source-FBI)&#10;• Financial fraud 11%&#10;• Sabotage of data/networks 17%&#10;• Theft of propriet..." id="588" name="Google Shape;588;p43"/>
          <p:cNvPicPr preferRelativeResize="0"/>
          <p:nvPr/>
        </p:nvPicPr>
        <p:blipFill rotWithShape="1">
          <a:blip r:embed="rId3">
            <a:alphaModFix/>
          </a:blip>
          <a:srcRect b="0" l="0" r="0" t="0"/>
          <a:stretch/>
        </p:blipFill>
        <p:spPr>
          <a:xfrm>
            <a:off x="1297800" y="729000"/>
            <a:ext cx="95958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2" name="Shape 592"/>
        <p:cNvGrpSpPr/>
        <p:nvPr/>
      </p:nvGrpSpPr>
      <p:grpSpPr>
        <a:xfrm>
          <a:off x="0" y="0"/>
          <a:ext cx="0" cy="0"/>
          <a:chOff x="0" y="0"/>
          <a:chExt cx="0" cy="0"/>
        </a:xfrm>
      </p:grpSpPr>
      <p:sp>
        <p:nvSpPr>
          <p:cNvPr id="593" name="Google Shape;593;p44"/>
          <p:cNvSpPr/>
          <p:nvPr/>
        </p:nvSpPr>
        <p:spPr>
          <a:xfrm>
            <a:off x="390250" y="1397200"/>
            <a:ext cx="11480700" cy="5300700"/>
          </a:xfrm>
          <a:prstGeom prst="rect">
            <a:avLst/>
          </a:prstGeom>
          <a:noFill/>
          <a:ln>
            <a:noFill/>
          </a:ln>
        </p:spPr>
        <p:txBody>
          <a:bodyPr anchorCtr="0" anchor="t" bIns="0" lIns="0" spcFirstLastPara="1" rIns="0" wrap="square" tIns="12600">
            <a:spAutoFit/>
          </a:bodyPr>
          <a:lstStyle/>
          <a:p>
            <a:pPr indent="0" lvl="0" marL="12599" marR="0" rtl="0" algn="l">
              <a:lnSpc>
                <a:spcPct val="113958"/>
              </a:lnSpc>
              <a:spcBef>
                <a:spcPts val="0"/>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Adware is a type of malware designed to display advertisements in the user’s software.</a:t>
            </a:r>
            <a:endParaRPr b="0" sz="2400" strike="noStrike">
              <a:solidFill>
                <a:srgbClr val="000000"/>
              </a:solidFill>
              <a:latin typeface="Calibri"/>
              <a:ea typeface="Calibri"/>
              <a:cs typeface="Calibri"/>
              <a:sym typeface="Calibri"/>
            </a:endParaRPr>
          </a:p>
          <a:p>
            <a:pPr indent="0" lvl="0" marL="12600" marR="0" rtl="0" algn="l">
              <a:lnSpc>
                <a:spcPct val="9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They can be designed to be harmless or harmful; the adware  gathers information on what the user searches the World Wide  Web for.</a:t>
            </a:r>
            <a:endParaRPr b="0" sz="2400" strike="noStrike">
              <a:solidFill>
                <a:srgbClr val="000000"/>
              </a:solidFill>
              <a:latin typeface="Calibri"/>
              <a:ea typeface="Calibri"/>
              <a:cs typeface="Calibri"/>
              <a:sym typeface="Calibri"/>
            </a:endParaRPr>
          </a:p>
          <a:p>
            <a:pPr indent="0" lvl="0" marL="12600" marR="0" rtl="0" algn="l">
              <a:lnSpc>
                <a:spcPct val="107708"/>
              </a:lnSpc>
              <a:spcBef>
                <a:spcPts val="1100"/>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With this gathered information it displays ads corresponding to  information collected.</a:t>
            </a:r>
            <a:endParaRPr b="0" sz="2400" strike="noStrike">
              <a:solidFill>
                <a:srgbClr val="000000"/>
              </a:solidFill>
              <a:latin typeface="Calibri"/>
              <a:ea typeface="Calibri"/>
              <a:cs typeface="Calibri"/>
              <a:sym typeface="Calibri"/>
            </a:endParaRPr>
          </a:p>
          <a:p>
            <a:pPr indent="0" lvl="0" marL="12600" marR="0" rtl="0" algn="l">
              <a:lnSpc>
                <a:spcPct val="90000"/>
              </a:lnSpc>
              <a:spcBef>
                <a:spcPts val="1001"/>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Spyware is like adware it spies on the user to see what  information it can collect off the user’s computer to display  pop ads on the user’s computer.</a:t>
            </a:r>
            <a:endParaRPr b="0" sz="2400" strike="noStrike">
              <a:solidFill>
                <a:srgbClr val="000000"/>
              </a:solidFill>
              <a:latin typeface="Calibri"/>
              <a:ea typeface="Calibri"/>
              <a:cs typeface="Calibri"/>
              <a:sym typeface="Calibri"/>
            </a:endParaRPr>
          </a:p>
          <a:p>
            <a:pPr indent="0" lvl="0" marL="12600" marR="0" rtl="0" algn="l">
              <a:lnSpc>
                <a:spcPct val="107708"/>
              </a:lnSpc>
              <a:spcBef>
                <a:spcPts val="1089"/>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Spyware unlike adware likes to use memory from programs  running in the background of the computer to keep close  watch on the user.</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737"/>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This most often clogs up the computer causing the program or </a:t>
            </a:r>
            <a:r>
              <a:rPr lang="en-US" sz="2400">
                <a:solidFill>
                  <a:srgbClr val="404040"/>
                </a:solidFill>
                <a:latin typeface="Trebuchet MS"/>
                <a:ea typeface="Trebuchet MS"/>
                <a:cs typeface="Trebuchet MS"/>
                <a:sym typeface="Trebuchet MS"/>
              </a:rPr>
              <a:t>computer to slow down and become un-functional.</a:t>
            </a:r>
            <a:endParaRPr b="0" sz="2400" strike="noStrike">
              <a:solidFill>
                <a:srgbClr val="000000"/>
              </a:solidFill>
              <a:latin typeface="Calibri"/>
              <a:ea typeface="Calibri"/>
              <a:cs typeface="Calibri"/>
              <a:sym typeface="Calibri"/>
            </a:endParaRPr>
          </a:p>
        </p:txBody>
      </p:sp>
      <p:sp>
        <p:nvSpPr>
          <p:cNvPr id="594" name="Google Shape;594;p44"/>
          <p:cNvSpPr/>
          <p:nvPr/>
        </p:nvSpPr>
        <p:spPr>
          <a:xfrm>
            <a:off x="2044822" y="5843500"/>
            <a:ext cx="8876700" cy="360600"/>
          </a:xfrm>
          <a:prstGeom prst="rect">
            <a:avLst/>
          </a:prstGeom>
          <a:noFill/>
          <a:ln>
            <a:noFill/>
          </a:ln>
        </p:spPr>
        <p:txBody>
          <a:bodyPr anchorCtr="0" anchor="t" bIns="0" lIns="0" spcFirstLastPara="1" rIns="0" wrap="square" tIns="0">
            <a:spAutoFit/>
          </a:bodyPr>
          <a:lstStyle/>
          <a:p>
            <a:pPr indent="0" lvl="0" marL="12600" marR="0" rtl="0" algn="l">
              <a:lnSpc>
                <a:spcPct val="118208"/>
              </a:lnSpc>
              <a:spcBef>
                <a:spcPts val="0"/>
              </a:spcBef>
              <a:spcAft>
                <a:spcPts val="0"/>
              </a:spcAft>
              <a:buNone/>
            </a:pPr>
            <a:r>
              <a:t/>
            </a:r>
            <a:endParaRPr b="0" sz="2400" strike="noStrike">
              <a:solidFill>
                <a:srgbClr val="000000"/>
              </a:solidFill>
              <a:latin typeface="Calibri"/>
              <a:ea typeface="Calibri"/>
              <a:cs typeface="Calibri"/>
              <a:sym typeface="Calibri"/>
            </a:endParaRPr>
          </a:p>
        </p:txBody>
      </p:sp>
      <p:sp>
        <p:nvSpPr>
          <p:cNvPr id="595" name="Google Shape;595;p44"/>
          <p:cNvSpPr/>
          <p:nvPr/>
        </p:nvSpPr>
        <p:spPr>
          <a:xfrm>
            <a:off x="3095052" y="467025"/>
            <a:ext cx="58002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Adware and Spyware</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3677f3cb17b_0_140"/>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Port Unknown During Project Review</a:t>
            </a:r>
            <a:endParaRPr/>
          </a:p>
        </p:txBody>
      </p:sp>
      <p:sp>
        <p:nvSpPr>
          <p:cNvPr id="601" name="Google Shape;601;g3677f3cb17b_0_140"/>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During final year project review, one student made a login system but didn’t know what port it was running on — nor if it was open to the internet. Security starts with knowing what you expose. Port awareness is basic — and critical.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5" name="Shape 605"/>
        <p:cNvGrpSpPr/>
        <p:nvPr/>
      </p:nvGrpSpPr>
      <p:grpSpPr>
        <a:xfrm>
          <a:off x="0" y="0"/>
          <a:ext cx="0" cy="0"/>
          <a:chOff x="0" y="0"/>
          <a:chExt cx="0" cy="0"/>
        </a:xfrm>
      </p:grpSpPr>
      <p:sp>
        <p:nvSpPr>
          <p:cNvPr id="606" name="Google Shape;606;p45"/>
          <p:cNvSpPr/>
          <p:nvPr/>
        </p:nvSpPr>
        <p:spPr>
          <a:xfrm>
            <a:off x="223560" y="790560"/>
            <a:ext cx="9716400" cy="56754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07" name="Google Shape;607;p45"/>
          <p:cNvSpPr/>
          <p:nvPr/>
        </p:nvSpPr>
        <p:spPr>
          <a:xfrm>
            <a:off x="302760" y="19080"/>
            <a:ext cx="214596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Exploit Kit</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1" name="Shape 611"/>
        <p:cNvGrpSpPr/>
        <p:nvPr/>
      </p:nvGrpSpPr>
      <p:grpSpPr>
        <a:xfrm>
          <a:off x="0" y="0"/>
          <a:ext cx="0" cy="0"/>
          <a:chOff x="0" y="0"/>
          <a:chExt cx="0" cy="0"/>
        </a:xfrm>
      </p:grpSpPr>
      <p:sp>
        <p:nvSpPr>
          <p:cNvPr id="612" name="Google Shape;612;p46"/>
          <p:cNvSpPr/>
          <p:nvPr/>
        </p:nvSpPr>
        <p:spPr>
          <a:xfrm>
            <a:off x="390240" y="806400"/>
            <a:ext cx="5878080" cy="5208480"/>
          </a:xfrm>
          <a:prstGeom prst="rect">
            <a:avLst/>
          </a:prstGeom>
          <a:noFill/>
          <a:ln>
            <a:noFill/>
          </a:ln>
        </p:spPr>
        <p:txBody>
          <a:bodyPr anchorCtr="0" anchor="t" bIns="0" lIns="0" spcFirstLastPara="1" rIns="0" wrap="square" tIns="162000">
            <a:spAutoFit/>
          </a:bodyPr>
          <a:lstStyle/>
          <a:p>
            <a:pPr indent="0" lvl="0" marL="1260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Identity Theft</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Impersonation by private information</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a:t>
            </a:r>
            <a:r>
              <a:rPr b="0" lang="en-US" sz="2400" strike="noStrike">
                <a:solidFill>
                  <a:srgbClr val="404040"/>
                </a:solidFill>
                <a:latin typeface="Trebuchet MS"/>
                <a:ea typeface="Trebuchet MS"/>
                <a:cs typeface="Trebuchet MS"/>
                <a:sym typeface="Trebuchet MS"/>
              </a:rPr>
              <a:t>Thief can ‘become’ the victim</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27"/>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Reported incidents rising</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Methods of stealing information</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Shoulder surfing</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Snagging</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Dumpster diving</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Social engineering</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High-tech methods</a:t>
            </a:r>
            <a:endParaRPr b="0" sz="2400" strike="noStrike">
              <a:solidFill>
                <a:srgbClr val="000000"/>
              </a:solidFill>
              <a:latin typeface="Calibri"/>
              <a:ea typeface="Calibri"/>
              <a:cs typeface="Calibri"/>
              <a:sym typeface="Calibri"/>
            </a:endParaRPr>
          </a:p>
        </p:txBody>
      </p:sp>
      <p:sp>
        <p:nvSpPr>
          <p:cNvPr id="613" name="Google Shape;613;p46"/>
          <p:cNvSpPr/>
          <p:nvPr/>
        </p:nvSpPr>
        <p:spPr>
          <a:xfrm>
            <a:off x="247320" y="19080"/>
            <a:ext cx="286668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Identity Theft</a:t>
            </a:r>
            <a:endParaRPr b="0" sz="3600" strike="noStrike">
              <a:solidFill>
                <a:srgbClr val="000000"/>
              </a:solidFill>
              <a:latin typeface="Calibri"/>
              <a:ea typeface="Calibri"/>
              <a:cs typeface="Calibri"/>
              <a:sym typeface="Calibri"/>
            </a:endParaRPr>
          </a:p>
        </p:txBody>
      </p:sp>
      <p:sp>
        <p:nvSpPr>
          <p:cNvPr id="614" name="Google Shape;614;p46"/>
          <p:cNvSpPr/>
          <p:nvPr/>
        </p:nvSpPr>
        <p:spPr>
          <a:xfrm>
            <a:off x="6095160" y="2521080"/>
            <a:ext cx="4024080" cy="24368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18" name="Shape 618"/>
        <p:cNvGrpSpPr/>
        <p:nvPr/>
      </p:nvGrpSpPr>
      <p:grpSpPr>
        <a:xfrm>
          <a:off x="0" y="0"/>
          <a:ext cx="0" cy="0"/>
          <a:chOff x="0" y="0"/>
          <a:chExt cx="0" cy="0"/>
        </a:xfrm>
      </p:grpSpPr>
      <p:sp>
        <p:nvSpPr>
          <p:cNvPr id="619" name="Google Shape;619;p47"/>
          <p:cNvSpPr/>
          <p:nvPr/>
        </p:nvSpPr>
        <p:spPr>
          <a:xfrm>
            <a:off x="390240" y="806400"/>
            <a:ext cx="7820640" cy="4012200"/>
          </a:xfrm>
          <a:prstGeom prst="rect">
            <a:avLst/>
          </a:prstGeom>
          <a:noFill/>
          <a:ln>
            <a:noFill/>
          </a:ln>
        </p:spPr>
        <p:txBody>
          <a:bodyPr anchorCtr="0" anchor="t" bIns="0" lIns="0" spcFirstLastPara="1" rIns="0" wrap="square" tIns="160550">
            <a:spAutoFit/>
          </a:bodyPr>
          <a:lstStyle/>
          <a:p>
            <a:pPr indent="0" lvl="0" marL="12600" marR="0" rtl="0" algn="l">
              <a:lnSpc>
                <a:spcPct val="100000"/>
              </a:lnSpc>
              <a:spcBef>
                <a:spcPts val="0"/>
              </a:spcBef>
              <a:spcAft>
                <a:spcPts val="0"/>
              </a:spcAft>
              <a:buNone/>
            </a:pPr>
            <a:r>
              <a:rPr b="0" lang="en-US" sz="2500" strike="noStrike">
                <a:solidFill>
                  <a:srgbClr val="5FCAEE"/>
                </a:solidFill>
                <a:latin typeface="Arial"/>
                <a:ea typeface="Arial"/>
                <a:cs typeface="Arial"/>
                <a:sym typeface="Arial"/>
              </a:rPr>
              <a:t> </a:t>
            </a:r>
            <a:r>
              <a:rPr b="0" lang="en-US" sz="3200" strike="noStrike">
                <a:solidFill>
                  <a:srgbClr val="404040"/>
                </a:solidFill>
                <a:latin typeface="Trebuchet MS"/>
                <a:ea typeface="Trebuchet MS"/>
                <a:cs typeface="Trebuchet MS"/>
                <a:sym typeface="Trebuchet MS"/>
              </a:rPr>
              <a:t>Loss of privacy</a:t>
            </a:r>
            <a:endParaRPr b="0" sz="32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Personal information is stored electronically</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a:t>
            </a:r>
            <a:r>
              <a:rPr b="0" lang="en-US" sz="2800" strike="noStrike">
                <a:solidFill>
                  <a:srgbClr val="404040"/>
                </a:solidFill>
                <a:latin typeface="Trebuchet MS"/>
                <a:ea typeface="Trebuchet MS"/>
                <a:cs typeface="Trebuchet MS"/>
                <a:sym typeface="Trebuchet MS"/>
              </a:rPr>
              <a:t>Purchases are stored in a database</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a:t>
            </a:r>
            <a:r>
              <a:rPr b="0" lang="en-US" sz="2800" strike="noStrike">
                <a:solidFill>
                  <a:srgbClr val="404040"/>
                </a:solidFill>
                <a:latin typeface="Trebuchet MS"/>
                <a:ea typeface="Trebuchet MS"/>
                <a:cs typeface="Trebuchet MS"/>
                <a:sym typeface="Trebuchet MS"/>
              </a:rPr>
              <a:t>Data is sold to other companies</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a:t>
            </a:r>
            <a:r>
              <a:rPr b="0" lang="en-US" sz="2800" strike="noStrike">
                <a:solidFill>
                  <a:srgbClr val="404040"/>
                </a:solidFill>
                <a:latin typeface="Trebuchet MS"/>
                <a:ea typeface="Trebuchet MS"/>
                <a:cs typeface="Trebuchet MS"/>
                <a:sym typeface="Trebuchet MS"/>
              </a:rPr>
              <a:t>Public records on the Internet</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Internet use is monitored and logged</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None of these techniques are illegal</a:t>
            </a:r>
            <a:endParaRPr b="0" sz="2800" strike="noStrike">
              <a:solidFill>
                <a:srgbClr val="000000"/>
              </a:solidFill>
              <a:latin typeface="Calibri"/>
              <a:ea typeface="Calibri"/>
              <a:cs typeface="Calibri"/>
              <a:sym typeface="Calibri"/>
            </a:endParaRPr>
          </a:p>
        </p:txBody>
      </p:sp>
      <p:sp>
        <p:nvSpPr>
          <p:cNvPr id="620" name="Google Shape;620;p47"/>
          <p:cNvSpPr/>
          <p:nvPr/>
        </p:nvSpPr>
        <p:spPr>
          <a:xfrm>
            <a:off x="247320" y="19080"/>
            <a:ext cx="286668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Identity Theft</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descr="Introduction&#10;• The Internet in India is growing rapidly. There are two sides to a coin. Internet also&#10;has it’s own disadva..." id="268" name="Google Shape;268;p3"/>
          <p:cNvPicPr preferRelativeResize="0"/>
          <p:nvPr/>
        </p:nvPicPr>
        <p:blipFill rotWithShape="1">
          <a:blip r:embed="rId3">
            <a:alphaModFix/>
          </a:blip>
          <a:srcRect b="0" l="0" r="0" t="0"/>
          <a:stretch/>
        </p:blipFill>
        <p:spPr>
          <a:xfrm>
            <a:off x="1365480" y="729000"/>
            <a:ext cx="959400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4" name="Shape 624"/>
        <p:cNvGrpSpPr/>
        <p:nvPr/>
      </p:nvGrpSpPr>
      <p:grpSpPr>
        <a:xfrm>
          <a:off x="0" y="0"/>
          <a:ext cx="0" cy="0"/>
          <a:chOff x="0" y="0"/>
          <a:chExt cx="0" cy="0"/>
        </a:xfrm>
      </p:grpSpPr>
      <p:sp>
        <p:nvSpPr>
          <p:cNvPr id="625" name="Google Shape;625;p48"/>
          <p:cNvSpPr/>
          <p:nvPr/>
        </p:nvSpPr>
        <p:spPr>
          <a:xfrm>
            <a:off x="240854" y="14400"/>
            <a:ext cx="35454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Ransomware</a:t>
            </a:r>
            <a:endParaRPr b="0" sz="3600" strike="noStrike">
              <a:solidFill>
                <a:srgbClr val="000000"/>
              </a:solidFill>
              <a:latin typeface="Calibri"/>
              <a:ea typeface="Calibri"/>
              <a:cs typeface="Calibri"/>
              <a:sym typeface="Calibri"/>
            </a:endParaRPr>
          </a:p>
        </p:txBody>
      </p:sp>
      <p:grpSp>
        <p:nvGrpSpPr>
          <p:cNvPr id="626" name="Google Shape;626;p48"/>
          <p:cNvGrpSpPr/>
          <p:nvPr/>
        </p:nvGrpSpPr>
        <p:grpSpPr>
          <a:xfrm>
            <a:off x="5414400" y="1001880"/>
            <a:ext cx="4571640" cy="5198760"/>
            <a:chOff x="5414400" y="1001880"/>
            <a:chExt cx="4571640" cy="5198760"/>
          </a:xfrm>
        </p:grpSpPr>
        <p:sp>
          <p:nvSpPr>
            <p:cNvPr id="627" name="Google Shape;627;p48"/>
            <p:cNvSpPr/>
            <p:nvPr/>
          </p:nvSpPr>
          <p:spPr>
            <a:xfrm>
              <a:off x="7525080" y="1725480"/>
              <a:ext cx="330480" cy="37245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28" name="Google Shape;628;p48"/>
            <p:cNvSpPr/>
            <p:nvPr/>
          </p:nvSpPr>
          <p:spPr>
            <a:xfrm>
              <a:off x="5760360" y="1001880"/>
              <a:ext cx="3303360" cy="219852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29" name="Google Shape;629;p48"/>
            <p:cNvSpPr/>
            <p:nvPr/>
          </p:nvSpPr>
          <p:spPr>
            <a:xfrm>
              <a:off x="5457240" y="4735440"/>
              <a:ext cx="2441160" cy="1465200"/>
            </a:xfrm>
            <a:prstGeom prst="rect">
              <a:avLst/>
            </a:prstGeom>
            <a:blipFill rotWithShape="1">
              <a:blip r:embed="rId5">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30" name="Google Shape;630;p48"/>
            <p:cNvSpPr/>
            <p:nvPr/>
          </p:nvSpPr>
          <p:spPr>
            <a:xfrm>
              <a:off x="7769880" y="3425760"/>
              <a:ext cx="2216160" cy="1266840"/>
            </a:xfrm>
            <a:prstGeom prst="rect">
              <a:avLst/>
            </a:prstGeom>
            <a:blipFill rotWithShape="1">
              <a:blip r:embed="rId6">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31" name="Google Shape;631;p48"/>
            <p:cNvSpPr/>
            <p:nvPr/>
          </p:nvSpPr>
          <p:spPr>
            <a:xfrm>
              <a:off x="5414400" y="3278160"/>
              <a:ext cx="2441160" cy="1603440"/>
            </a:xfrm>
            <a:prstGeom prst="rect">
              <a:avLst/>
            </a:prstGeom>
            <a:blipFill rotWithShape="1">
              <a:blip r:embed="rId7">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32" name="Google Shape;632;p48"/>
            <p:cNvSpPr/>
            <p:nvPr/>
          </p:nvSpPr>
          <p:spPr>
            <a:xfrm>
              <a:off x="7769880" y="4637160"/>
              <a:ext cx="2216160" cy="1563480"/>
            </a:xfrm>
            <a:prstGeom prst="rect">
              <a:avLst/>
            </a:prstGeom>
            <a:blipFill rotWithShape="1">
              <a:blip r:embed="rId8">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grpSp>
      <p:sp>
        <p:nvSpPr>
          <p:cNvPr id="633" name="Google Shape;633;p48"/>
          <p:cNvSpPr/>
          <p:nvPr/>
        </p:nvSpPr>
        <p:spPr>
          <a:xfrm>
            <a:off x="280800" y="936720"/>
            <a:ext cx="4838040" cy="5632920"/>
          </a:xfrm>
          <a:prstGeom prst="rect">
            <a:avLst/>
          </a:prstGeom>
          <a:noFill/>
          <a:ln>
            <a:noFill/>
          </a:ln>
        </p:spPr>
        <p:txBody>
          <a:bodyPr anchorCtr="0" anchor="t" bIns="0" lIns="0" spcFirstLastPara="1" rIns="0" wrap="square" tIns="12600">
            <a:spAutoFit/>
          </a:bodyPr>
          <a:lstStyle/>
          <a:p>
            <a:pPr indent="-342720" lvl="0" marL="353880" marR="0" rtl="0" algn="l">
              <a:lnSpc>
                <a:spcPct val="100000"/>
              </a:lnSpc>
              <a:spcBef>
                <a:spcPts val="0"/>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Ransomware is a type of  malware that restricts your  access to systems and files,  typically by encryption and then  demands a ransom to restore  access.</a:t>
            </a:r>
            <a:endParaRPr b="0" sz="2400" strike="noStrike">
              <a:solidFill>
                <a:srgbClr val="000000"/>
              </a:solidFill>
              <a:latin typeface="Calibri"/>
              <a:ea typeface="Calibri"/>
              <a:cs typeface="Calibri"/>
              <a:sym typeface="Calibri"/>
            </a:endParaRPr>
          </a:p>
          <a:p>
            <a:pPr indent="-342720" lvl="0" marL="353880" marR="0" rtl="0" algn="l">
              <a:lnSpc>
                <a:spcPct val="10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Often, systems are infected by  ransomware through a link in a  malicious email.	When the user  clicks the link, the ransomware  is downloaded to the user’s  computer, smartphone or other  device. Ransomware may spread  through connected networks.</a:t>
            </a:r>
            <a:endParaRPr b="0" sz="2400" strike="noStrik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7" name="Shape 637"/>
        <p:cNvGrpSpPr/>
        <p:nvPr/>
      </p:nvGrpSpPr>
      <p:grpSpPr>
        <a:xfrm>
          <a:off x="0" y="0"/>
          <a:ext cx="0" cy="0"/>
          <a:chOff x="0" y="0"/>
          <a:chExt cx="0" cy="0"/>
        </a:xfrm>
      </p:grpSpPr>
      <p:sp>
        <p:nvSpPr>
          <p:cNvPr id="638" name="Google Shape;638;p49"/>
          <p:cNvSpPr/>
          <p:nvPr/>
        </p:nvSpPr>
        <p:spPr>
          <a:xfrm>
            <a:off x="288727" y="19075"/>
            <a:ext cx="38922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Ransomware - 2</a:t>
            </a:r>
            <a:endParaRPr b="0" sz="3600" strike="noStrike">
              <a:solidFill>
                <a:srgbClr val="000000"/>
              </a:solidFill>
              <a:latin typeface="Calibri"/>
              <a:ea typeface="Calibri"/>
              <a:cs typeface="Calibri"/>
              <a:sym typeface="Calibri"/>
            </a:endParaRPr>
          </a:p>
        </p:txBody>
      </p:sp>
      <p:sp>
        <p:nvSpPr>
          <p:cNvPr id="639" name="Google Shape;639;p49"/>
          <p:cNvSpPr/>
          <p:nvPr/>
        </p:nvSpPr>
        <p:spPr>
          <a:xfrm>
            <a:off x="676080" y="909720"/>
            <a:ext cx="8597160" cy="41050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40" name="Google Shape;640;p49"/>
          <p:cNvSpPr/>
          <p:nvPr/>
        </p:nvSpPr>
        <p:spPr>
          <a:xfrm>
            <a:off x="942480" y="4527720"/>
            <a:ext cx="350640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1" lang="en-US" sz="1800" strike="noStrike">
                <a:solidFill>
                  <a:srgbClr val="8B2A2B"/>
                </a:solidFill>
                <a:latin typeface="Trebuchet MS"/>
                <a:ea typeface="Trebuchet MS"/>
                <a:cs typeface="Trebuchet MS"/>
                <a:sym typeface="Trebuchet MS"/>
              </a:rPr>
              <a:t>Top Ransomware Vulnerabilities:</a:t>
            </a:r>
            <a:endParaRPr b="0" sz="1800" strike="noStrike">
              <a:solidFill>
                <a:srgbClr val="000000"/>
              </a:solidFill>
              <a:latin typeface="Calibri"/>
              <a:ea typeface="Calibri"/>
              <a:cs typeface="Calibri"/>
              <a:sym typeface="Calibri"/>
            </a:endParaRPr>
          </a:p>
        </p:txBody>
      </p:sp>
      <p:sp>
        <p:nvSpPr>
          <p:cNvPr id="641" name="Google Shape;641;p49"/>
          <p:cNvSpPr/>
          <p:nvPr/>
        </p:nvSpPr>
        <p:spPr>
          <a:xfrm>
            <a:off x="3506400" y="4938840"/>
            <a:ext cx="5498640" cy="1505160"/>
          </a:xfrm>
          <a:prstGeom prst="rect">
            <a:avLst/>
          </a:prstGeom>
          <a:noFill/>
          <a:ln>
            <a:noFill/>
          </a:ln>
        </p:spPr>
        <p:txBody>
          <a:bodyPr anchorCtr="0" anchor="t" bIns="0" lIns="0" spcFirstLastPara="1" rIns="0" wrap="square" tIns="12225">
            <a:spAutoFit/>
          </a:bodyPr>
          <a:lstStyle/>
          <a:p>
            <a:pPr indent="-285840" lvl="0" marL="298440" marR="0" rtl="0" algn="l">
              <a:lnSpc>
                <a:spcPct val="100000"/>
              </a:lnSpc>
              <a:spcBef>
                <a:spcPts val="0"/>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RDP or Virtual Desktop endpoints without MFA</a:t>
            </a:r>
            <a:endParaRPr b="0" sz="1600" strike="noStrike">
              <a:solidFill>
                <a:srgbClr val="000000"/>
              </a:solidFill>
              <a:latin typeface="Calibri"/>
              <a:ea typeface="Calibri"/>
              <a:cs typeface="Calibri"/>
              <a:sym typeface="Calibri"/>
            </a:endParaRPr>
          </a:p>
          <a:p>
            <a:pPr indent="-285840" lvl="0" marL="298440" marR="0" rtl="0" algn="l">
              <a:lnSpc>
                <a:spcPct val="100000"/>
              </a:lnSpc>
              <a:spcBef>
                <a:spcPts val="52"/>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Citrix ADC systems affected by CVE-2019-19781</a:t>
            </a:r>
            <a:endParaRPr b="0" sz="1600" strike="noStrike">
              <a:solidFill>
                <a:srgbClr val="000000"/>
              </a:solidFill>
              <a:latin typeface="Calibri"/>
              <a:ea typeface="Calibri"/>
              <a:cs typeface="Calibri"/>
              <a:sym typeface="Calibri"/>
            </a:endParaRPr>
          </a:p>
          <a:p>
            <a:pPr indent="-285840" lvl="0" marL="298440" marR="0" rtl="0" algn="l">
              <a:lnSpc>
                <a:spcPct val="100000"/>
              </a:lnSpc>
              <a:spcBef>
                <a:spcPts val="52"/>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Pulse Secure VPN systems affected by CVE-2019-11510</a:t>
            </a:r>
            <a:endParaRPr b="0" sz="1600" strike="noStrike">
              <a:solidFill>
                <a:srgbClr val="000000"/>
              </a:solidFill>
              <a:latin typeface="Calibri"/>
              <a:ea typeface="Calibri"/>
              <a:cs typeface="Calibri"/>
              <a:sym typeface="Calibri"/>
            </a:endParaRPr>
          </a:p>
          <a:p>
            <a:pPr indent="-285840" lvl="0" marL="298440" marR="0" rtl="0" algn="l">
              <a:lnSpc>
                <a:spcPct val="100000"/>
              </a:lnSpc>
              <a:spcBef>
                <a:spcPts val="52"/>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Microsoft SharePoint servers affected by CVE-2019-0604</a:t>
            </a:r>
            <a:endParaRPr b="0" sz="1600" strike="noStrike">
              <a:solidFill>
                <a:srgbClr val="000000"/>
              </a:solidFill>
              <a:latin typeface="Calibri"/>
              <a:ea typeface="Calibri"/>
              <a:cs typeface="Calibri"/>
              <a:sym typeface="Calibri"/>
            </a:endParaRPr>
          </a:p>
          <a:p>
            <a:pPr indent="-285840" lvl="0" marL="298440" marR="0" rtl="0" algn="l">
              <a:lnSpc>
                <a:spcPct val="100000"/>
              </a:lnSpc>
              <a:spcBef>
                <a:spcPts val="52"/>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Microsoft Exchange servers affected by CVE-2020-0688</a:t>
            </a:r>
            <a:endParaRPr b="0" sz="1600" strike="noStrike">
              <a:solidFill>
                <a:srgbClr val="000000"/>
              </a:solidFill>
              <a:latin typeface="Calibri"/>
              <a:ea typeface="Calibri"/>
              <a:cs typeface="Calibri"/>
              <a:sym typeface="Calibri"/>
            </a:endParaRPr>
          </a:p>
          <a:p>
            <a:pPr indent="-285840" lvl="0" marL="298440" marR="0" rtl="0" algn="l">
              <a:lnSpc>
                <a:spcPct val="100000"/>
              </a:lnSpc>
              <a:spcBef>
                <a:spcPts val="52"/>
              </a:spcBef>
              <a:spcAft>
                <a:spcPts val="0"/>
              </a:spcAft>
              <a:buClr>
                <a:srgbClr val="585858"/>
              </a:buClr>
              <a:buSzPts val="1600"/>
              <a:buFont typeface="Arial"/>
              <a:buChar char="•"/>
            </a:pPr>
            <a:r>
              <a:rPr b="0" lang="en-US" sz="1600" strike="noStrike">
                <a:solidFill>
                  <a:srgbClr val="585858"/>
                </a:solidFill>
                <a:latin typeface="Trebuchet MS"/>
                <a:ea typeface="Trebuchet MS"/>
                <a:cs typeface="Trebuchet MS"/>
                <a:sym typeface="Trebuchet MS"/>
              </a:rPr>
              <a:t>Zoho ManageEngine systems affected by CVE-2020-10189</a:t>
            </a:r>
            <a:endParaRPr b="0" sz="1600" strike="noStrike">
              <a:solidFill>
                <a:srgbClr val="000000"/>
              </a:solidFill>
              <a:latin typeface="Calibri"/>
              <a:ea typeface="Calibri"/>
              <a:cs typeface="Calibri"/>
              <a:sym typeface="Calibri"/>
            </a:endParaRPr>
          </a:p>
        </p:txBody>
      </p:sp>
      <p:sp>
        <p:nvSpPr>
          <p:cNvPr id="642" name="Google Shape;642;p49"/>
          <p:cNvSpPr/>
          <p:nvPr/>
        </p:nvSpPr>
        <p:spPr>
          <a:xfrm>
            <a:off x="815760" y="6426360"/>
            <a:ext cx="7384320" cy="378000"/>
          </a:xfrm>
          <a:prstGeom prst="rect">
            <a:avLst/>
          </a:prstGeom>
          <a:noFill/>
          <a:ln>
            <a:noFill/>
          </a:ln>
        </p:spPr>
        <p:txBody>
          <a:bodyPr anchorCtr="0" anchor="t" bIns="0" lIns="0" spcFirstLastPara="1" rIns="0" wrap="square" tIns="12600">
            <a:spAutoFit/>
          </a:bodyPr>
          <a:lstStyle/>
          <a:p>
            <a:pPr indent="-2212920" lvl="0" marL="2225520" marR="0" rtl="0" algn="l">
              <a:lnSpc>
                <a:spcPct val="100000"/>
              </a:lnSpc>
              <a:spcBef>
                <a:spcPts val="0"/>
              </a:spcBef>
              <a:spcAft>
                <a:spcPts val="0"/>
              </a:spcAft>
              <a:buNone/>
            </a:pPr>
            <a:r>
              <a:rPr b="0" lang="en-US" sz="1200" u="sng" strike="noStrike">
                <a:solidFill>
                  <a:srgbClr val="CCCCFF"/>
                </a:solidFill>
                <a:latin typeface="Trebuchet MS"/>
                <a:ea typeface="Trebuchet MS"/>
                <a:cs typeface="Trebuchet MS"/>
                <a:sym typeface="Trebuchet MS"/>
                <a:hlinkClick r:id="rId4">
                  <a:extLst>
                    <a:ext uri="{A12FA001-AC4F-418D-AE19-62706E023703}">
                      <ahyp:hlinkClr val="tx"/>
                    </a:ext>
                  </a:extLst>
                </a:hlinkClick>
              </a:rPr>
              <a:t>https://www.microsoft.com/security/blog/2020/04/28/ransomware-groups-continue-to-target-healthcare-  critical-services-heres-how-to-reduce-risk/</a:t>
            </a:r>
            <a:endParaRPr b="0" sz="1200" strike="noStrik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6" name="Shape 646"/>
        <p:cNvGrpSpPr/>
        <p:nvPr/>
      </p:nvGrpSpPr>
      <p:grpSpPr>
        <a:xfrm>
          <a:off x="0" y="0"/>
          <a:ext cx="0" cy="0"/>
          <a:chOff x="0" y="0"/>
          <a:chExt cx="0" cy="0"/>
        </a:xfrm>
      </p:grpSpPr>
      <p:sp>
        <p:nvSpPr>
          <p:cNvPr id="647" name="Google Shape;647;p50"/>
          <p:cNvSpPr/>
          <p:nvPr/>
        </p:nvSpPr>
        <p:spPr>
          <a:xfrm>
            <a:off x="264600" y="19075"/>
            <a:ext cx="60174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Ransomware Controls</a:t>
            </a:r>
            <a:endParaRPr b="0" sz="3600" strike="noStrike">
              <a:solidFill>
                <a:srgbClr val="000000"/>
              </a:solidFill>
              <a:latin typeface="Calibri"/>
              <a:ea typeface="Calibri"/>
              <a:cs typeface="Calibri"/>
              <a:sym typeface="Calibri"/>
            </a:endParaRPr>
          </a:p>
        </p:txBody>
      </p:sp>
      <p:sp>
        <p:nvSpPr>
          <p:cNvPr id="648" name="Google Shape;648;p50"/>
          <p:cNvSpPr/>
          <p:nvPr/>
        </p:nvSpPr>
        <p:spPr>
          <a:xfrm>
            <a:off x="345600" y="777960"/>
            <a:ext cx="6982920" cy="3735000"/>
          </a:xfrm>
          <a:prstGeom prst="rect">
            <a:avLst/>
          </a:prstGeom>
          <a:noFill/>
          <a:ln>
            <a:noFill/>
          </a:ln>
        </p:spPr>
        <p:txBody>
          <a:bodyPr anchorCtr="0" anchor="t" bIns="0" lIns="0" spcFirstLastPara="1" rIns="0" wrap="square" tIns="140400">
            <a:spAutoFit/>
          </a:bodyPr>
          <a:lstStyle/>
          <a:p>
            <a:pPr indent="0" lvl="0" marL="1260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Weapons-Grade Data Backups</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Religious Patch Management</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Plan to Fail Well (Incident Response Plan)</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63"/>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Know who to call!</a:t>
            </a:r>
            <a:endParaRPr b="0" sz="2400" strike="noStrike">
              <a:solidFill>
                <a:srgbClr val="000000"/>
              </a:solidFill>
              <a:latin typeface="Calibri"/>
              <a:ea typeface="Calibri"/>
              <a:cs typeface="Calibri"/>
              <a:sym typeface="Calibri"/>
            </a:endParaRPr>
          </a:p>
          <a:p>
            <a:pPr indent="0" lvl="0" marL="12600" marR="0" rtl="0" algn="l">
              <a:lnSpc>
                <a:spcPct val="100000"/>
              </a:lnSpc>
              <a:spcBef>
                <a:spcPts val="1038"/>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Training and Testing Your People</a:t>
            </a:r>
            <a:endParaRPr b="0" sz="2800" strike="noStrike">
              <a:solidFill>
                <a:srgbClr val="000000"/>
              </a:solidFill>
              <a:latin typeface="Calibri"/>
              <a:ea typeface="Calibri"/>
              <a:cs typeface="Calibri"/>
              <a:sym typeface="Calibri"/>
            </a:endParaRPr>
          </a:p>
          <a:p>
            <a:pPr indent="0" lvl="0" marL="12600" marR="0" rtl="0" algn="l">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Don’t Open that Email Link/Attachment</a:t>
            </a:r>
            <a:endParaRPr b="0" sz="2800" strike="noStrike">
              <a:solidFill>
                <a:srgbClr val="000000"/>
              </a:solidFill>
              <a:latin typeface="Calibri"/>
              <a:ea typeface="Calibri"/>
              <a:cs typeface="Calibri"/>
              <a:sym typeface="Calibri"/>
            </a:endParaRPr>
          </a:p>
        </p:txBody>
      </p:sp>
      <p:sp>
        <p:nvSpPr>
          <p:cNvPr id="649" name="Google Shape;649;p50"/>
          <p:cNvSpPr/>
          <p:nvPr/>
        </p:nvSpPr>
        <p:spPr>
          <a:xfrm>
            <a:off x="3431880" y="4421160"/>
            <a:ext cx="3704760" cy="15526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g3677f3cb17b_0_77"/>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If Your Wi-Fi Was Hacked — What Now?</a:t>
            </a:r>
            <a:endParaRPr/>
          </a:p>
        </p:txBody>
      </p:sp>
      <p:sp>
        <p:nvSpPr>
          <p:cNvPr id="655" name="Google Shape;655;g3677f3cb17b_0_77"/>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If your hostel Wi-Fi gets hacked, how would you know? What’s your first step? Think like a defender. This is how SOC teams work.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sp>
        <p:nvSpPr>
          <p:cNvPr id="660" name="Google Shape;660;p51"/>
          <p:cNvSpPr/>
          <p:nvPr/>
        </p:nvSpPr>
        <p:spPr>
          <a:xfrm>
            <a:off x="388440" y="19080"/>
            <a:ext cx="4927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COVID-19 Cyber Threats</a:t>
            </a:r>
            <a:endParaRPr b="0" sz="3600" strike="noStrike">
              <a:solidFill>
                <a:srgbClr val="000000"/>
              </a:solidFill>
              <a:latin typeface="Calibri"/>
              <a:ea typeface="Calibri"/>
              <a:cs typeface="Calibri"/>
              <a:sym typeface="Calibri"/>
            </a:endParaRPr>
          </a:p>
        </p:txBody>
      </p:sp>
      <p:sp>
        <p:nvSpPr>
          <p:cNvPr id="661" name="Google Shape;661;p51"/>
          <p:cNvSpPr/>
          <p:nvPr/>
        </p:nvSpPr>
        <p:spPr>
          <a:xfrm>
            <a:off x="448920" y="1330200"/>
            <a:ext cx="8457480" cy="46976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5" name="Shape 665"/>
        <p:cNvGrpSpPr/>
        <p:nvPr/>
      </p:nvGrpSpPr>
      <p:grpSpPr>
        <a:xfrm>
          <a:off x="0" y="0"/>
          <a:ext cx="0" cy="0"/>
          <a:chOff x="0" y="0"/>
          <a:chExt cx="0" cy="0"/>
        </a:xfrm>
      </p:grpSpPr>
      <p:sp>
        <p:nvSpPr>
          <p:cNvPr id="666" name="Google Shape;666;p52"/>
          <p:cNvSpPr/>
          <p:nvPr/>
        </p:nvSpPr>
        <p:spPr>
          <a:xfrm>
            <a:off x="437760" y="1143000"/>
            <a:ext cx="8736840" cy="50752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667" name="Google Shape;667;p52"/>
          <p:cNvSpPr/>
          <p:nvPr/>
        </p:nvSpPr>
        <p:spPr>
          <a:xfrm>
            <a:off x="388440" y="19080"/>
            <a:ext cx="4927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COVID-19 Cyber Threats</a:t>
            </a:r>
            <a:endParaRPr b="0" sz="3600" strike="noStrike">
              <a:solidFill>
                <a:srgbClr val="0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1" name="Shape 671"/>
        <p:cNvGrpSpPr/>
        <p:nvPr/>
      </p:nvGrpSpPr>
      <p:grpSpPr>
        <a:xfrm>
          <a:off x="0" y="0"/>
          <a:ext cx="0" cy="0"/>
          <a:chOff x="0" y="0"/>
          <a:chExt cx="0" cy="0"/>
        </a:xfrm>
      </p:grpSpPr>
      <p:sp>
        <p:nvSpPr>
          <p:cNvPr id="672" name="Google Shape;672;p53"/>
          <p:cNvSpPr/>
          <p:nvPr/>
        </p:nvSpPr>
        <p:spPr>
          <a:xfrm>
            <a:off x="388440" y="19080"/>
            <a:ext cx="4927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COVID-19 Cyber Threats</a:t>
            </a:r>
            <a:endParaRPr b="0" sz="3600" strike="noStrike">
              <a:solidFill>
                <a:srgbClr val="000000"/>
              </a:solidFill>
              <a:latin typeface="Calibri"/>
              <a:ea typeface="Calibri"/>
              <a:cs typeface="Calibri"/>
              <a:sym typeface="Calibri"/>
            </a:endParaRPr>
          </a:p>
        </p:txBody>
      </p:sp>
      <p:sp>
        <p:nvSpPr>
          <p:cNvPr id="673" name="Google Shape;673;p53"/>
          <p:cNvSpPr/>
          <p:nvPr/>
        </p:nvSpPr>
        <p:spPr>
          <a:xfrm>
            <a:off x="2712600" y="741240"/>
            <a:ext cx="3895560" cy="6116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7" name="Shape 677"/>
        <p:cNvGrpSpPr/>
        <p:nvPr/>
      </p:nvGrpSpPr>
      <p:grpSpPr>
        <a:xfrm>
          <a:off x="0" y="0"/>
          <a:ext cx="0" cy="0"/>
          <a:chOff x="0" y="0"/>
          <a:chExt cx="0" cy="0"/>
        </a:xfrm>
      </p:grpSpPr>
      <p:sp>
        <p:nvSpPr>
          <p:cNvPr id="678" name="Google Shape;678;p54"/>
          <p:cNvSpPr/>
          <p:nvPr/>
        </p:nvSpPr>
        <p:spPr>
          <a:xfrm>
            <a:off x="388440" y="19080"/>
            <a:ext cx="4927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COVID-19 Cyber Threats</a:t>
            </a:r>
            <a:endParaRPr b="0" sz="3600" strike="noStrike">
              <a:solidFill>
                <a:srgbClr val="000000"/>
              </a:solidFill>
              <a:latin typeface="Calibri"/>
              <a:ea typeface="Calibri"/>
              <a:cs typeface="Calibri"/>
              <a:sym typeface="Calibri"/>
            </a:endParaRPr>
          </a:p>
        </p:txBody>
      </p:sp>
      <p:sp>
        <p:nvSpPr>
          <p:cNvPr id="679" name="Google Shape;679;p54"/>
          <p:cNvSpPr/>
          <p:nvPr/>
        </p:nvSpPr>
        <p:spPr>
          <a:xfrm>
            <a:off x="475920" y="960480"/>
            <a:ext cx="8254080" cy="53830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3" name="Shape 683"/>
        <p:cNvGrpSpPr/>
        <p:nvPr/>
      </p:nvGrpSpPr>
      <p:grpSpPr>
        <a:xfrm>
          <a:off x="0" y="0"/>
          <a:ext cx="0" cy="0"/>
          <a:chOff x="0" y="0"/>
          <a:chExt cx="0" cy="0"/>
        </a:xfrm>
      </p:grpSpPr>
      <p:sp>
        <p:nvSpPr>
          <p:cNvPr id="684" name="Google Shape;684;p55"/>
          <p:cNvSpPr/>
          <p:nvPr/>
        </p:nvSpPr>
        <p:spPr>
          <a:xfrm>
            <a:off x="388440" y="19080"/>
            <a:ext cx="4927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COVID-19 Cyber Threats</a:t>
            </a:r>
            <a:endParaRPr b="0" sz="3600" strike="noStrike">
              <a:solidFill>
                <a:srgbClr val="000000"/>
              </a:solidFill>
              <a:latin typeface="Calibri"/>
              <a:ea typeface="Calibri"/>
              <a:cs typeface="Calibri"/>
              <a:sym typeface="Calibri"/>
            </a:endParaRPr>
          </a:p>
        </p:txBody>
      </p:sp>
      <p:sp>
        <p:nvSpPr>
          <p:cNvPr id="685" name="Google Shape;685;p55"/>
          <p:cNvSpPr/>
          <p:nvPr/>
        </p:nvSpPr>
        <p:spPr>
          <a:xfrm>
            <a:off x="502920" y="1122480"/>
            <a:ext cx="8841600" cy="4856760"/>
          </a:xfrm>
          <a:prstGeom prst="rect">
            <a:avLst/>
          </a:prstGeom>
          <a:noFill/>
          <a:ln>
            <a:noFill/>
          </a:ln>
        </p:spPr>
        <p:txBody>
          <a:bodyPr anchorCtr="0" anchor="t" bIns="0" lIns="0" spcFirstLastPara="1" rIns="0" wrap="square" tIns="57950">
            <a:spAutoFit/>
          </a:bodyPr>
          <a:lstStyle/>
          <a:p>
            <a:pPr indent="-228600" lvl="0" marL="241200" marR="0" rtl="0" algn="l">
              <a:lnSpc>
                <a:spcPct val="108153"/>
              </a:lnSpc>
              <a:spcBef>
                <a:spcPts val="0"/>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Google: 18+ Million COVID-19 emails in just the one week, in  addition to 240M daily COVID-19 spam messages</a:t>
            </a:r>
            <a:endParaRPr b="0" sz="2600" strike="noStrike">
              <a:solidFill>
                <a:srgbClr val="000000"/>
              </a:solidFill>
              <a:latin typeface="Calibri"/>
              <a:ea typeface="Calibri"/>
              <a:cs typeface="Calibri"/>
              <a:sym typeface="Calibri"/>
            </a:endParaRPr>
          </a:p>
          <a:p>
            <a:pPr indent="-228600" lvl="0" marL="241200" marR="0" rtl="0" algn="l">
              <a:lnSpc>
                <a:spcPct val="100000"/>
              </a:lnSpc>
              <a:spcBef>
                <a:spcPts val="326"/>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Phishing up 667% right now</a:t>
            </a:r>
            <a:endParaRPr b="0" sz="2600" strike="noStrike">
              <a:solidFill>
                <a:srgbClr val="000000"/>
              </a:solidFill>
              <a:latin typeface="Calibri"/>
              <a:ea typeface="Calibri"/>
              <a:cs typeface="Calibri"/>
              <a:sym typeface="Calibri"/>
            </a:endParaRPr>
          </a:p>
          <a:p>
            <a:pPr indent="-228600" lvl="0" marL="241200" marR="0" rtl="0" algn="l">
              <a:lnSpc>
                <a:spcPct val="108153"/>
              </a:lnSpc>
              <a:spcBef>
                <a:spcPts val="715"/>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FBI IC3: 4x complaints per day (1K before COVID-19, now 3k-4k  per day)</a:t>
            </a:r>
            <a:endParaRPr b="0" sz="2600" strike="noStrike">
              <a:solidFill>
                <a:srgbClr val="000000"/>
              </a:solidFill>
              <a:latin typeface="Calibri"/>
              <a:ea typeface="Calibri"/>
              <a:cs typeface="Calibri"/>
              <a:sym typeface="Calibri"/>
            </a:endParaRPr>
          </a:p>
          <a:p>
            <a:pPr indent="-228600" lvl="0" marL="241200" marR="0" rtl="0" algn="l">
              <a:lnSpc>
                <a:spcPct val="100000"/>
              </a:lnSpc>
              <a:spcBef>
                <a:spcPts val="326"/>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148% spike in ransomware attacks due to COVID-19</a:t>
            </a:r>
            <a:endParaRPr b="0" sz="2600" strike="noStrike">
              <a:solidFill>
                <a:srgbClr val="000000"/>
              </a:solidFill>
              <a:latin typeface="Calibri"/>
              <a:ea typeface="Calibri"/>
              <a:cs typeface="Calibri"/>
              <a:sym typeface="Calibri"/>
            </a:endParaRPr>
          </a:p>
          <a:p>
            <a:pPr indent="-228600" lvl="0" marL="241200" marR="0" rtl="0" algn="l">
              <a:lnSpc>
                <a:spcPct val="108153"/>
              </a:lnSpc>
              <a:spcBef>
                <a:spcPts val="715"/>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30%-40% increase in attacker interest relating to RDP (as  measured by Shodan)</a:t>
            </a:r>
            <a:endParaRPr b="0" sz="2600" strike="noStrike">
              <a:solidFill>
                <a:srgbClr val="000000"/>
              </a:solidFill>
              <a:latin typeface="Calibri"/>
              <a:ea typeface="Calibri"/>
              <a:cs typeface="Calibri"/>
              <a:sym typeface="Calibri"/>
            </a:endParaRPr>
          </a:p>
          <a:p>
            <a:pPr indent="-228600" lvl="0" marL="241200" marR="0" rtl="0" algn="l">
              <a:lnSpc>
                <a:spcPct val="100000"/>
              </a:lnSpc>
              <a:spcBef>
                <a:spcPts val="326"/>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26% increase in e-comm web skimming in March</a:t>
            </a:r>
            <a:endParaRPr b="0" sz="2600" strike="noStrike">
              <a:solidFill>
                <a:srgbClr val="000000"/>
              </a:solidFill>
              <a:latin typeface="Calibri"/>
              <a:ea typeface="Calibri"/>
              <a:cs typeface="Calibri"/>
              <a:sym typeface="Calibri"/>
            </a:endParaRPr>
          </a:p>
          <a:p>
            <a:pPr indent="-228600" lvl="0" marL="241200" marR="0" rtl="0" algn="l">
              <a:lnSpc>
                <a:spcPct val="108153"/>
              </a:lnSpc>
              <a:spcBef>
                <a:spcPts val="715"/>
              </a:spcBef>
              <a:spcAft>
                <a:spcPts val="0"/>
              </a:spcAft>
              <a:buClr>
                <a:srgbClr val="5FCAEE"/>
              </a:buClr>
              <a:buSzPts val="2600"/>
              <a:buFont typeface="Arial"/>
              <a:buChar char="•"/>
            </a:pPr>
            <a:r>
              <a:rPr b="0" lang="en-US" sz="2600" strike="noStrike">
                <a:solidFill>
                  <a:srgbClr val="000000"/>
                </a:solidFill>
                <a:latin typeface="Calibri"/>
                <a:ea typeface="Calibri"/>
                <a:cs typeface="Calibri"/>
                <a:sym typeface="Calibri"/>
              </a:rPr>
              <a:t>Healthcare, Financial Services, Medical Suppliers and  Manufacturing, Government and Media Outlets all seeing a large  increase in cyber threats</a:t>
            </a:r>
            <a:endParaRPr b="0" sz="2600" strike="noStrike">
              <a:solidFill>
                <a:srgbClr val="000000"/>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3677f3cb17b_0_126"/>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Bank Wi-Fi: Password = admin123</a:t>
            </a:r>
            <a:endParaRPr/>
          </a:p>
        </p:txBody>
      </p:sp>
      <p:sp>
        <p:nvSpPr>
          <p:cNvPr id="691" name="Google Shape;691;g3677f3cb17b_0_126"/>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 an audit at a public-sector bank, their guest Wi-Fi password was literally ‘admin123’. I was shocked. That’s not just poor hygiene — that’s a ticking bomb. It took one conversation to fix it, but it taught me that awareness is as critical as tools.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2" name="Shape 272"/>
        <p:cNvGrpSpPr/>
        <p:nvPr/>
      </p:nvGrpSpPr>
      <p:grpSpPr>
        <a:xfrm>
          <a:off x="0" y="0"/>
          <a:ext cx="0" cy="0"/>
          <a:chOff x="0" y="0"/>
          <a:chExt cx="0" cy="0"/>
        </a:xfrm>
      </p:grpSpPr>
      <p:sp>
        <p:nvSpPr>
          <p:cNvPr id="273" name="Google Shape;273;p4"/>
          <p:cNvSpPr/>
          <p:nvPr/>
        </p:nvSpPr>
        <p:spPr>
          <a:xfrm>
            <a:off x="593274" y="125275"/>
            <a:ext cx="6723300" cy="5748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i="0" lang="en-US" sz="3600" u="none" cap="none" strike="noStrike">
                <a:solidFill>
                  <a:srgbClr val="215F94"/>
                </a:solidFill>
                <a:latin typeface="Trebuchet MS"/>
                <a:ea typeface="Trebuchet MS"/>
                <a:cs typeface="Trebuchet MS"/>
                <a:sym typeface="Trebuchet MS"/>
              </a:rPr>
              <a:t>Importance of Cyber Security</a:t>
            </a:r>
            <a:endParaRPr b="0" i="0" sz="3600" u="none" cap="none" strike="noStrike">
              <a:solidFill>
                <a:srgbClr val="000000"/>
              </a:solidFill>
              <a:latin typeface="Calibri"/>
              <a:ea typeface="Calibri"/>
              <a:cs typeface="Calibri"/>
              <a:sym typeface="Calibri"/>
            </a:endParaRPr>
          </a:p>
        </p:txBody>
      </p:sp>
      <p:sp>
        <p:nvSpPr>
          <p:cNvPr id="274" name="Google Shape;274;p4"/>
          <p:cNvSpPr/>
          <p:nvPr/>
        </p:nvSpPr>
        <p:spPr>
          <a:xfrm>
            <a:off x="502920" y="1779480"/>
            <a:ext cx="8889120" cy="3183120"/>
          </a:xfrm>
          <a:prstGeom prst="rect">
            <a:avLst/>
          </a:prstGeom>
          <a:noFill/>
          <a:ln>
            <a:noFill/>
          </a:ln>
        </p:spPr>
        <p:txBody>
          <a:bodyPr anchorCtr="0" anchor="t" bIns="0" lIns="0" spcFirstLastPara="1" rIns="0" wrap="square" tIns="12225">
            <a:noAutofit/>
          </a:bodyPr>
          <a:lstStyle/>
          <a:p>
            <a:pPr indent="0" lvl="0" marL="12600" marR="0" rtl="0" algn="l">
              <a:lnSpc>
                <a:spcPct val="100000"/>
              </a:lnSpc>
              <a:spcBef>
                <a:spcPts val="0"/>
              </a:spcBef>
              <a:spcAft>
                <a:spcPts val="0"/>
              </a:spcAft>
              <a:buNone/>
            </a:pPr>
            <a:r>
              <a:rPr b="0" i="1" lang="en-US" sz="2800" u="none" cap="none" strike="noStrike">
                <a:solidFill>
                  <a:srgbClr val="000000"/>
                </a:solidFill>
                <a:latin typeface="Calibri"/>
                <a:ea typeface="Calibri"/>
                <a:cs typeface="Calibri"/>
                <a:sym typeface="Calibri"/>
              </a:rPr>
              <a:t>“The only system which is truly secure is one which is switched  off and unplugged, locked in a titanium safe, buried in a  concrete bunker, and is surrounded by nerve gas and very  highly paid armed guards. Even then, I wouldn’t stake my life  on it.”</a:t>
            </a:r>
            <a:endParaRPr b="0" i="0" sz="2800" u="none" cap="none" strike="noStrike">
              <a:solidFill>
                <a:srgbClr val="000000"/>
              </a:solidFill>
              <a:latin typeface="Calibri"/>
              <a:ea typeface="Calibri"/>
              <a:cs typeface="Calibri"/>
              <a:sym typeface="Calibri"/>
            </a:endParaRPr>
          </a:p>
          <a:p>
            <a:pPr indent="0" lvl="0" marL="12600" marR="0" rtl="0" algn="r">
              <a:lnSpc>
                <a:spcPct val="100000"/>
              </a:lnSpc>
              <a:spcBef>
                <a:spcPts val="726"/>
              </a:spcBef>
              <a:spcAft>
                <a:spcPts val="0"/>
              </a:spcAft>
              <a:buNone/>
            </a:pPr>
            <a:r>
              <a:rPr b="0" i="1" lang="en-US" sz="2800" u="none" cap="none" strike="noStrike">
                <a:solidFill>
                  <a:srgbClr val="000000"/>
                </a:solidFill>
                <a:latin typeface="Calibri"/>
                <a:ea typeface="Calibri"/>
                <a:cs typeface="Calibri"/>
                <a:sym typeface="Calibri"/>
              </a:rPr>
              <a:t>- </a:t>
            </a:r>
            <a:r>
              <a:rPr b="1" i="1" lang="en-US" sz="2800" u="none" cap="none" strike="noStrike">
                <a:solidFill>
                  <a:srgbClr val="000000"/>
                </a:solidFill>
                <a:latin typeface="Calibri"/>
                <a:ea typeface="Calibri"/>
                <a:cs typeface="Calibri"/>
                <a:sym typeface="Calibri"/>
              </a:rPr>
              <a:t>Professor Gene Spafford</a:t>
            </a:r>
            <a:endParaRPr b="0" i="0" sz="2800" u="none" cap="none" strike="noStrike">
              <a:solidFill>
                <a:srgbClr val="000000"/>
              </a:solidFill>
              <a:latin typeface="Calibri"/>
              <a:ea typeface="Calibri"/>
              <a:cs typeface="Calibri"/>
              <a:sym typeface="Calibri"/>
            </a:endParaRPr>
          </a:p>
          <a:p>
            <a:pPr indent="0" lvl="0" marL="12600" marR="0" rtl="0" algn="r">
              <a:lnSpc>
                <a:spcPct val="100000"/>
              </a:lnSpc>
              <a:spcBef>
                <a:spcPts val="726"/>
              </a:spcBef>
              <a:spcAft>
                <a:spcPts val="0"/>
              </a:spcAft>
              <a:buNone/>
            </a:pPr>
            <a:r>
              <a:rPr b="0" i="0" lang="en-US" sz="2800" u="sng" cap="none" strike="noStrike">
                <a:solidFill>
                  <a:srgbClr val="CCCCFF"/>
                </a:solidFill>
                <a:latin typeface="Calibri"/>
                <a:ea typeface="Calibri"/>
                <a:cs typeface="Calibri"/>
                <a:sym typeface="Calibri"/>
                <a:hlinkClick r:id="rId3">
                  <a:extLst>
                    <a:ext uri="{A12FA001-AC4F-418D-AE19-62706E023703}">
                      <ahyp:hlinkClr val="tx"/>
                    </a:ext>
                  </a:extLst>
                </a:hlinkClick>
              </a:rPr>
              <a:t>https://spaf.cerias.purdue.edu/</a:t>
            </a:r>
            <a:endParaRPr b="0" i="0" sz="2800" u="none" cap="none" strike="noStrike">
              <a:solidFill>
                <a:srgbClr val="000000"/>
              </a:solidFill>
              <a:latin typeface="Calibri"/>
              <a:ea typeface="Calibri"/>
              <a:cs typeface="Calibri"/>
              <a:sym typeface="Calibri"/>
            </a:endParaRPr>
          </a:p>
        </p:txBody>
      </p:sp>
      <p:sp>
        <p:nvSpPr>
          <p:cNvPr id="275" name="Google Shape;275;p4"/>
          <p:cNvSpPr/>
          <p:nvPr/>
        </p:nvSpPr>
        <p:spPr>
          <a:xfrm>
            <a:off x="7855920" y="33480"/>
            <a:ext cx="1460520" cy="177948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276" name="Google Shape;276;p4"/>
          <p:cNvSpPr/>
          <p:nvPr/>
        </p:nvSpPr>
        <p:spPr>
          <a:xfrm>
            <a:off x="593280" y="4851360"/>
            <a:ext cx="2043000" cy="28728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1800" strike="noStrike">
                <a:solidFill>
                  <a:srgbClr val="000000"/>
                </a:solidFill>
                <a:latin typeface="Trebuchet MS"/>
                <a:ea typeface="Trebuchet MS"/>
                <a:cs typeface="Trebuchet MS"/>
                <a:sym typeface="Trebuchet MS"/>
              </a:rPr>
              <a:t>In security matters:</a:t>
            </a:r>
            <a:endParaRPr b="0" sz="1800" strike="noStrike">
              <a:solidFill>
                <a:srgbClr val="000000"/>
              </a:solidFill>
              <a:latin typeface="Calibri"/>
              <a:ea typeface="Calibri"/>
              <a:cs typeface="Calibri"/>
              <a:sym typeface="Calibri"/>
            </a:endParaRPr>
          </a:p>
        </p:txBody>
      </p:sp>
      <p:sp>
        <p:nvSpPr>
          <p:cNvPr id="277" name="Google Shape;277;p4"/>
          <p:cNvSpPr/>
          <p:nvPr/>
        </p:nvSpPr>
        <p:spPr>
          <a:xfrm>
            <a:off x="936345" y="6237350"/>
            <a:ext cx="4044600" cy="273300"/>
          </a:xfrm>
          <a:prstGeom prst="rect">
            <a:avLst/>
          </a:prstGeom>
          <a:noFill/>
          <a:ln>
            <a:noFill/>
          </a:ln>
        </p:spPr>
        <p:txBody>
          <a:bodyPr anchorCtr="0" anchor="t" bIns="0" lIns="0" spcFirstLastPara="1" rIns="0" wrap="square" tIns="0">
            <a:spAutoFit/>
          </a:bodyPr>
          <a:lstStyle/>
          <a:p>
            <a:pPr indent="0" lvl="0" marL="12600" marR="0" rtl="0" algn="l">
              <a:lnSpc>
                <a:spcPct val="119388"/>
              </a:lnSpc>
              <a:spcBef>
                <a:spcPts val="0"/>
              </a:spcBef>
              <a:spcAft>
                <a:spcPts val="0"/>
              </a:spcAft>
              <a:buNone/>
            </a:pPr>
            <a:r>
              <a:rPr b="0" lang="en-US" sz="1800" strike="noStrike">
                <a:solidFill>
                  <a:srgbClr val="000000"/>
                </a:solidFill>
                <a:latin typeface="Trebuchet MS"/>
                <a:ea typeface="Trebuchet MS"/>
                <a:cs typeface="Trebuchet MS"/>
                <a:sym typeface="Trebuchet MS"/>
              </a:rPr>
              <a:t>effectiveness &amp; limitations</a:t>
            </a:r>
            <a:endParaRPr b="0" sz="1800" strike="noStrike">
              <a:solidFill>
                <a:srgbClr val="000000"/>
              </a:solidFill>
              <a:latin typeface="Calibri"/>
              <a:ea typeface="Calibri"/>
              <a:cs typeface="Calibri"/>
              <a:sym typeface="Calibri"/>
            </a:endParaRPr>
          </a:p>
        </p:txBody>
      </p:sp>
      <p:sp>
        <p:nvSpPr>
          <p:cNvPr id="278" name="Google Shape;278;p4"/>
          <p:cNvSpPr/>
          <p:nvPr/>
        </p:nvSpPr>
        <p:spPr>
          <a:xfrm>
            <a:off x="593280" y="5126040"/>
            <a:ext cx="8260560" cy="1123200"/>
          </a:xfrm>
          <a:prstGeom prst="rect">
            <a:avLst/>
          </a:prstGeom>
          <a:noFill/>
          <a:ln>
            <a:noFill/>
          </a:ln>
        </p:spPr>
        <p:txBody>
          <a:bodyPr anchorCtr="0" anchor="t" bIns="0" lIns="0" spcFirstLastPara="1" rIns="0" wrap="square" tIns="12600">
            <a:spAutoFit/>
          </a:bodyPr>
          <a:lstStyle/>
          <a:p>
            <a:pPr indent="-343080" lvl="0" marL="355680" marR="0" rtl="0" algn="l">
              <a:lnSpc>
                <a:spcPct val="100000"/>
              </a:lnSpc>
              <a:spcBef>
                <a:spcPts val="0"/>
              </a:spcBef>
              <a:spcAft>
                <a:spcPts val="0"/>
              </a:spcAft>
              <a:buClr>
                <a:srgbClr val="000000"/>
              </a:buClr>
              <a:buSzPts val="1800"/>
              <a:buFont typeface="Arial"/>
              <a:buChar char="•"/>
            </a:pPr>
            <a:r>
              <a:rPr b="0" lang="en-US" sz="1800" strike="noStrike">
                <a:solidFill>
                  <a:srgbClr val="000000"/>
                </a:solidFill>
                <a:latin typeface="Trebuchet MS"/>
                <a:ea typeface="Trebuchet MS"/>
                <a:cs typeface="Trebuchet MS"/>
                <a:sym typeface="Trebuchet MS"/>
              </a:rPr>
              <a:t>There is nothing like absolute security</a:t>
            </a:r>
            <a:endParaRPr b="0" sz="1800" strike="noStrike">
              <a:solidFill>
                <a:srgbClr val="000000"/>
              </a:solidFill>
              <a:latin typeface="Calibri"/>
              <a:ea typeface="Calibri"/>
              <a:cs typeface="Calibri"/>
              <a:sym typeface="Calibri"/>
            </a:endParaRPr>
          </a:p>
          <a:p>
            <a:pPr indent="-343080" lvl="0" marL="355680" marR="0" rtl="0" algn="l">
              <a:lnSpc>
                <a:spcPct val="100000"/>
              </a:lnSpc>
              <a:spcBef>
                <a:spcPts val="52"/>
              </a:spcBef>
              <a:spcAft>
                <a:spcPts val="0"/>
              </a:spcAft>
              <a:buClr>
                <a:srgbClr val="000000"/>
              </a:buClr>
              <a:buSzPts val="1800"/>
              <a:buFont typeface="Arial"/>
              <a:buChar char="•"/>
            </a:pPr>
            <a:r>
              <a:rPr b="0" lang="en-US" sz="1800" strike="noStrike">
                <a:solidFill>
                  <a:srgbClr val="000000"/>
                </a:solidFill>
                <a:latin typeface="Trebuchet MS"/>
                <a:ea typeface="Trebuchet MS"/>
                <a:cs typeface="Trebuchet MS"/>
                <a:sym typeface="Trebuchet MS"/>
              </a:rPr>
              <a:t>We are only trying to build comfort levels, because security costs money and  lack of it costs much more</a:t>
            </a:r>
            <a:endParaRPr b="0" sz="1800" strike="noStrike">
              <a:solidFill>
                <a:srgbClr val="000000"/>
              </a:solidFill>
              <a:latin typeface="Calibri"/>
              <a:ea typeface="Calibri"/>
              <a:cs typeface="Calibri"/>
              <a:sym typeface="Calibri"/>
            </a:endParaRPr>
          </a:p>
          <a:p>
            <a:pPr indent="-343080" lvl="0" marL="355680" marR="0" rtl="0" algn="l">
              <a:lnSpc>
                <a:spcPct val="100000"/>
              </a:lnSpc>
              <a:spcBef>
                <a:spcPts val="52"/>
              </a:spcBef>
              <a:spcAft>
                <a:spcPts val="0"/>
              </a:spcAft>
              <a:buClr>
                <a:srgbClr val="000000"/>
              </a:buClr>
              <a:buSzPts val="1800"/>
              <a:buFont typeface="Arial"/>
              <a:buChar char="•"/>
            </a:pPr>
            <a:r>
              <a:rPr b="0" lang="en-US" sz="1800" strike="noStrike">
                <a:solidFill>
                  <a:srgbClr val="000000"/>
                </a:solidFill>
                <a:latin typeface="Trebuchet MS"/>
                <a:ea typeface="Trebuchet MS"/>
                <a:cs typeface="Trebuchet MS"/>
                <a:sym typeface="Trebuchet MS"/>
              </a:rPr>
              <a:t>Comfort level is a manifestation of efforts as well as a realization of their</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5" name="Shape 695"/>
        <p:cNvGrpSpPr/>
        <p:nvPr/>
      </p:nvGrpSpPr>
      <p:grpSpPr>
        <a:xfrm>
          <a:off x="0" y="0"/>
          <a:ext cx="0" cy="0"/>
          <a:chOff x="0" y="0"/>
          <a:chExt cx="0" cy="0"/>
        </a:xfrm>
      </p:grpSpPr>
      <p:sp>
        <p:nvSpPr>
          <p:cNvPr id="696" name="Google Shape;696;p56"/>
          <p:cNvSpPr/>
          <p:nvPr/>
        </p:nvSpPr>
        <p:spPr>
          <a:xfrm>
            <a:off x="593280" y="19080"/>
            <a:ext cx="300636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Cyber Crime</a:t>
            </a:r>
            <a:endParaRPr b="0" sz="3600" strike="noStrike">
              <a:solidFill>
                <a:srgbClr val="000000"/>
              </a:solidFill>
              <a:latin typeface="Calibri"/>
              <a:ea typeface="Calibri"/>
              <a:cs typeface="Calibri"/>
              <a:sym typeface="Calibri"/>
            </a:endParaRPr>
          </a:p>
        </p:txBody>
      </p:sp>
      <p:sp>
        <p:nvSpPr>
          <p:cNvPr id="697" name="Google Shape;697;p56"/>
          <p:cNvSpPr/>
          <p:nvPr/>
        </p:nvSpPr>
        <p:spPr>
          <a:xfrm>
            <a:off x="502920" y="1160640"/>
            <a:ext cx="9402120" cy="3708360"/>
          </a:xfrm>
          <a:prstGeom prst="rect">
            <a:avLst/>
          </a:prstGeom>
          <a:noFill/>
          <a:ln>
            <a:noFill/>
          </a:ln>
        </p:spPr>
        <p:txBody>
          <a:bodyPr anchorCtr="0" anchor="t" bIns="0" lIns="0" spcFirstLastPara="1" rIns="0" wrap="square" tIns="12225">
            <a:spAutoFit/>
          </a:bodyPr>
          <a:lstStyle/>
          <a:p>
            <a:pPr indent="0" lvl="0" marL="12600" marR="0" rtl="0" algn="just">
              <a:lnSpc>
                <a:spcPct val="100000"/>
              </a:lnSpc>
              <a:spcBef>
                <a:spcPts val="0"/>
              </a:spcBef>
              <a:spcAft>
                <a:spcPts val="0"/>
              </a:spcAft>
              <a:buNone/>
            </a:pPr>
            <a:r>
              <a:rPr b="0" lang="en-US" sz="2800" strike="noStrike">
                <a:solidFill>
                  <a:srgbClr val="000000"/>
                </a:solidFill>
                <a:latin typeface="Calibri"/>
                <a:ea typeface="Calibri"/>
                <a:cs typeface="Calibri"/>
                <a:sym typeface="Calibri"/>
              </a:rPr>
              <a:t>Cyber Crime is a generic term that refers to all criminal  activities done using the medium of communication devices,  computers, mobile phones, tablets etc. It can be categorized  in three ways:</a:t>
            </a:r>
            <a:endParaRPr b="0" sz="2800" strike="noStrike">
              <a:solidFill>
                <a:srgbClr val="000000"/>
              </a:solidFill>
              <a:latin typeface="Calibri"/>
              <a:ea typeface="Calibri"/>
              <a:cs typeface="Calibri"/>
              <a:sym typeface="Calibri"/>
            </a:endParaRPr>
          </a:p>
          <a:p>
            <a:pPr indent="-177800" lvl="0" marL="12600" marR="0" rtl="0" algn="just">
              <a:lnSpc>
                <a:spcPct val="100000"/>
              </a:lnSpc>
              <a:spcBef>
                <a:spcPts val="726"/>
              </a:spcBef>
              <a:spcAft>
                <a:spcPts val="0"/>
              </a:spcAft>
              <a:buClr>
                <a:srgbClr val="5FCAEE"/>
              </a:buClr>
              <a:buSzPts val="2800"/>
              <a:buFont typeface="Arial"/>
              <a:buChar char="•"/>
            </a:pPr>
            <a:r>
              <a:rPr b="1" lang="en-US" sz="2800" strike="noStrike">
                <a:solidFill>
                  <a:srgbClr val="000000"/>
                </a:solidFill>
                <a:latin typeface="Calibri"/>
                <a:ea typeface="Calibri"/>
                <a:cs typeface="Calibri"/>
                <a:sym typeface="Calibri"/>
              </a:rPr>
              <a:t>The computer as a target </a:t>
            </a:r>
            <a:r>
              <a:rPr b="0" lang="en-US" sz="2800" strike="noStrike">
                <a:solidFill>
                  <a:srgbClr val="000000"/>
                </a:solidFill>
                <a:latin typeface="Calibri"/>
                <a:ea typeface="Calibri"/>
                <a:cs typeface="Calibri"/>
                <a:sym typeface="Calibri"/>
              </a:rPr>
              <a:t>– attacking the computers of  others.</a:t>
            </a:r>
            <a:endParaRPr b="0" sz="2800" strike="noStrike">
              <a:solidFill>
                <a:srgbClr val="000000"/>
              </a:solidFill>
              <a:latin typeface="Calibri"/>
              <a:ea typeface="Calibri"/>
              <a:cs typeface="Calibri"/>
              <a:sym typeface="Calibri"/>
            </a:endParaRPr>
          </a:p>
          <a:p>
            <a:pPr indent="-177800" lvl="0" marL="12600" marR="0" rtl="0" algn="just">
              <a:lnSpc>
                <a:spcPct val="100000"/>
              </a:lnSpc>
              <a:spcBef>
                <a:spcPts val="726"/>
              </a:spcBef>
              <a:spcAft>
                <a:spcPts val="0"/>
              </a:spcAft>
              <a:buClr>
                <a:srgbClr val="5FCAEE"/>
              </a:buClr>
              <a:buSzPts val="2800"/>
              <a:buFont typeface="Arial"/>
              <a:buChar char="•"/>
            </a:pPr>
            <a:r>
              <a:rPr b="1" lang="en-US" sz="2800" strike="noStrike">
                <a:solidFill>
                  <a:srgbClr val="000000"/>
                </a:solidFill>
                <a:latin typeface="Calibri"/>
                <a:ea typeface="Calibri"/>
                <a:cs typeface="Calibri"/>
                <a:sym typeface="Calibri"/>
              </a:rPr>
              <a:t>The computer as a weapon</a:t>
            </a:r>
            <a:r>
              <a:rPr b="0" lang="en-US" sz="2800" strike="noStrike">
                <a:solidFill>
                  <a:srgbClr val="000000"/>
                </a:solidFill>
                <a:latin typeface="Calibri"/>
                <a:ea typeface="Calibri"/>
                <a:cs typeface="Calibri"/>
                <a:sym typeface="Calibri"/>
              </a:rPr>
              <a:t>- Using a computer to commit</a:t>
            </a:r>
            <a:endParaRPr b="0" sz="2800" strike="noStrike">
              <a:solidFill>
                <a:srgbClr val="000000"/>
              </a:solidFill>
              <a:latin typeface="Calibri"/>
              <a:ea typeface="Calibri"/>
              <a:cs typeface="Calibri"/>
              <a:sym typeface="Calibri"/>
            </a:endParaRPr>
          </a:p>
          <a:p>
            <a:pPr indent="0" lvl="0" marL="12600" marR="0" rtl="0" algn="just">
              <a:lnSpc>
                <a:spcPct val="100000"/>
              </a:lnSpc>
              <a:spcBef>
                <a:spcPts val="52"/>
              </a:spcBef>
              <a:spcAft>
                <a:spcPts val="0"/>
              </a:spcAft>
              <a:buNone/>
            </a:pPr>
            <a:r>
              <a:rPr b="0" lang="en-US" sz="2800" strike="noStrike">
                <a:solidFill>
                  <a:srgbClr val="000000"/>
                </a:solidFill>
                <a:latin typeface="Calibri"/>
                <a:ea typeface="Calibri"/>
                <a:cs typeface="Calibri"/>
                <a:sym typeface="Calibri"/>
              </a:rPr>
              <a:t>“traditional crime” that we see in the physical world.</a:t>
            </a:r>
            <a:endParaRPr b="0" sz="2800" strike="noStrike">
              <a:solidFill>
                <a:srgbClr val="000000"/>
              </a:solidFill>
              <a:latin typeface="Calibri"/>
              <a:ea typeface="Calibri"/>
              <a:cs typeface="Calibri"/>
              <a:sym typeface="Calibri"/>
            </a:endParaRPr>
          </a:p>
          <a:p>
            <a:pPr indent="-177800" lvl="0" marL="12600" marR="0" rtl="0" algn="just">
              <a:lnSpc>
                <a:spcPct val="100000"/>
              </a:lnSpc>
              <a:spcBef>
                <a:spcPts val="726"/>
              </a:spcBef>
              <a:spcAft>
                <a:spcPts val="0"/>
              </a:spcAft>
              <a:buClr>
                <a:srgbClr val="5FCAEE"/>
              </a:buClr>
              <a:buSzPts val="2800"/>
              <a:buFont typeface="Arial"/>
              <a:buChar char="•"/>
            </a:pPr>
            <a:r>
              <a:rPr b="1" lang="en-US" sz="2800" strike="noStrike">
                <a:solidFill>
                  <a:srgbClr val="000000"/>
                </a:solidFill>
                <a:latin typeface="Calibri"/>
                <a:ea typeface="Calibri"/>
                <a:cs typeface="Calibri"/>
                <a:sym typeface="Calibri"/>
              </a:rPr>
              <a:t>The computer as an accessory</a:t>
            </a:r>
            <a:r>
              <a:rPr b="0" lang="en-US" sz="2800" strike="noStrike">
                <a:solidFill>
                  <a:srgbClr val="000000"/>
                </a:solidFill>
                <a:latin typeface="Calibri"/>
                <a:ea typeface="Calibri"/>
                <a:cs typeface="Calibri"/>
                <a:sym typeface="Calibri"/>
              </a:rPr>
              <a:t>- Using a computer as a “fancy filing cabinet” to store illegal or stolen information.</a:t>
            </a:r>
            <a:endParaRPr b="0" sz="2800" strike="noStrike">
              <a:solidFill>
                <a:srgbClr val="000000"/>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1" name="Shape 701"/>
        <p:cNvGrpSpPr/>
        <p:nvPr/>
      </p:nvGrpSpPr>
      <p:grpSpPr>
        <a:xfrm>
          <a:off x="0" y="0"/>
          <a:ext cx="0" cy="0"/>
          <a:chOff x="0" y="0"/>
          <a:chExt cx="0" cy="0"/>
        </a:xfrm>
      </p:grpSpPr>
      <p:sp>
        <p:nvSpPr>
          <p:cNvPr id="702" name="Google Shape;702;p57"/>
          <p:cNvSpPr/>
          <p:nvPr/>
        </p:nvSpPr>
        <p:spPr>
          <a:xfrm>
            <a:off x="375840" y="23760"/>
            <a:ext cx="7117560" cy="68104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6" name="Shape 706"/>
        <p:cNvGrpSpPr/>
        <p:nvPr/>
      </p:nvGrpSpPr>
      <p:grpSpPr>
        <a:xfrm>
          <a:off x="0" y="0"/>
          <a:ext cx="0" cy="0"/>
          <a:chOff x="0" y="0"/>
          <a:chExt cx="0" cy="0"/>
        </a:xfrm>
      </p:grpSpPr>
      <p:sp>
        <p:nvSpPr>
          <p:cNvPr id="707" name="Google Shape;707;p58"/>
          <p:cNvSpPr/>
          <p:nvPr/>
        </p:nvSpPr>
        <p:spPr>
          <a:xfrm>
            <a:off x="0" y="0"/>
            <a:ext cx="10257480" cy="57340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3677f3cb17b_0_56"/>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Guess the Hacker – Real or Fake?</a:t>
            </a:r>
            <a:endParaRPr/>
          </a:p>
        </p:txBody>
      </p:sp>
      <p:sp>
        <p:nvSpPr>
          <p:cNvPr id="713" name="Google Shape;713;g3677f3cb17b_0_56"/>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a:t>Hacktivist. Insider. Script Kiddie. Sandesh Bhaiya? One is fake. But Sandesh was actually a student from this course who once found a critical vulnerability on an admin panel."</a:t>
            </a:r>
            <a:br>
              <a:rPr lang="en-US"/>
            </a:br>
            <a:br>
              <a:rPr lang="en-US"/>
            </a:br>
            <a:r>
              <a:rPr lang="en-US"/>
              <a:t>( *student name changed )</a:t>
            </a:r>
            <a:endParaRPr/>
          </a:p>
          <a:p>
            <a:pPr indent="0" lvl="0" marL="0" rtl="0" algn="l">
              <a:spcBef>
                <a:spcPts val="120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7" name="Shape 717"/>
        <p:cNvGrpSpPr/>
        <p:nvPr/>
      </p:nvGrpSpPr>
      <p:grpSpPr>
        <a:xfrm>
          <a:off x="0" y="0"/>
          <a:ext cx="0" cy="0"/>
          <a:chOff x="0" y="0"/>
          <a:chExt cx="0" cy="0"/>
        </a:xfrm>
      </p:grpSpPr>
      <p:sp>
        <p:nvSpPr>
          <p:cNvPr id="718" name="Google Shape;718;p59"/>
          <p:cNvSpPr/>
          <p:nvPr/>
        </p:nvSpPr>
        <p:spPr>
          <a:xfrm>
            <a:off x="301326" y="19075"/>
            <a:ext cx="786840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How do you look like to Bad guys?</a:t>
            </a:r>
            <a:endParaRPr b="0" sz="3600" strike="noStrike">
              <a:solidFill>
                <a:srgbClr val="000000"/>
              </a:solidFill>
              <a:latin typeface="Arial"/>
              <a:ea typeface="Arial"/>
              <a:cs typeface="Arial"/>
              <a:sym typeface="Arial"/>
            </a:endParaRPr>
          </a:p>
        </p:txBody>
      </p:sp>
      <p:sp>
        <p:nvSpPr>
          <p:cNvPr id="719" name="Google Shape;719;p59"/>
          <p:cNvSpPr/>
          <p:nvPr/>
        </p:nvSpPr>
        <p:spPr>
          <a:xfrm>
            <a:off x="2111040" y="1581120"/>
            <a:ext cx="5609880" cy="3695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0" name="Google Shape;720;p59"/>
          <p:cNvSpPr/>
          <p:nvPr/>
        </p:nvSpPr>
        <p:spPr>
          <a:xfrm>
            <a:off x="2111040" y="3368520"/>
            <a:ext cx="5609880" cy="866520"/>
          </a:xfrm>
          <a:prstGeom prst="rect">
            <a:avLst/>
          </a:prstGeom>
          <a:solidFill>
            <a:srgbClr val="FFFFFF"/>
          </a:solidFill>
          <a:ln>
            <a:noFill/>
          </a:ln>
        </p:spPr>
        <p:txBody>
          <a:bodyPr anchorCtr="0" anchor="t" bIns="0" lIns="0" spcFirstLastPara="1" rIns="0" wrap="square" tIns="43200">
            <a:spAutoFit/>
          </a:bodyPr>
          <a:lstStyle/>
          <a:p>
            <a:pPr indent="0" lvl="0" marL="109440" marR="0" rtl="0" algn="l">
              <a:lnSpc>
                <a:spcPct val="100000"/>
              </a:lnSpc>
              <a:spcBef>
                <a:spcPts val="0"/>
              </a:spcBef>
              <a:spcAft>
                <a:spcPts val="0"/>
              </a:spcAft>
              <a:buNone/>
            </a:pPr>
            <a:r>
              <a:rPr b="0" lang="en-US" sz="5400" strike="noStrike">
                <a:solidFill>
                  <a:srgbClr val="000000"/>
                </a:solidFill>
                <a:latin typeface="Arial"/>
                <a:ea typeface="Arial"/>
                <a:cs typeface="Arial"/>
                <a:sym typeface="Arial"/>
              </a:rPr>
              <a:t>66.233.160.64</a:t>
            </a:r>
            <a:endParaRPr b="0" sz="5400"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4" name="Shape 724"/>
        <p:cNvGrpSpPr/>
        <p:nvPr/>
      </p:nvGrpSpPr>
      <p:grpSpPr>
        <a:xfrm>
          <a:off x="0" y="0"/>
          <a:ext cx="0" cy="0"/>
          <a:chOff x="0" y="0"/>
          <a:chExt cx="0" cy="0"/>
        </a:xfrm>
      </p:grpSpPr>
      <p:sp>
        <p:nvSpPr>
          <p:cNvPr id="725" name="Google Shape;725;p60"/>
          <p:cNvSpPr/>
          <p:nvPr/>
        </p:nvSpPr>
        <p:spPr>
          <a:xfrm>
            <a:off x="482400" y="647650"/>
            <a:ext cx="4722300" cy="571020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Financial (theft,  fraud, blackmail)</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63"/>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Political/State (state  level/military)</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52"/>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Fame/Kudos  (fun/status)</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52"/>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Hacktivism (cause)</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63"/>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Pen Testers (legal  hacking)</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52"/>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Police</a:t>
            </a:r>
            <a:endParaRPr b="0" sz="2600" strike="noStrike">
              <a:solidFill>
                <a:srgbClr val="000000"/>
              </a:solidFill>
              <a:latin typeface="Arial"/>
              <a:ea typeface="Arial"/>
              <a:cs typeface="Arial"/>
              <a:sym typeface="Arial"/>
            </a:endParaRPr>
          </a:p>
          <a:p>
            <a:pPr indent="-343080" lvl="0" marL="355680" marR="0" rtl="0" algn="l">
              <a:lnSpc>
                <a:spcPct val="100000"/>
              </a:lnSpc>
              <a:spcBef>
                <a:spcPts val="1052"/>
              </a:spcBef>
              <a:spcAft>
                <a:spcPts val="0"/>
              </a:spcAft>
              <a:buNone/>
            </a:pPr>
            <a:r>
              <a:rPr b="0" lang="en-US" sz="26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Insider</a:t>
            </a:r>
            <a:endParaRPr b="0" sz="2600" strike="noStrike">
              <a:solidFill>
                <a:srgbClr val="000000"/>
              </a:solidFill>
              <a:latin typeface="Arial"/>
              <a:ea typeface="Arial"/>
              <a:cs typeface="Arial"/>
              <a:sym typeface="Arial"/>
            </a:endParaRPr>
          </a:p>
        </p:txBody>
      </p:sp>
      <p:grpSp>
        <p:nvGrpSpPr>
          <p:cNvPr id="726" name="Google Shape;726;p60"/>
          <p:cNvGrpSpPr/>
          <p:nvPr/>
        </p:nvGrpSpPr>
        <p:grpSpPr>
          <a:xfrm>
            <a:off x="5449320" y="1440"/>
            <a:ext cx="6574680" cy="6855120"/>
            <a:chOff x="5449320" y="1440"/>
            <a:chExt cx="6574680" cy="6855120"/>
          </a:xfrm>
        </p:grpSpPr>
        <p:sp>
          <p:nvSpPr>
            <p:cNvPr id="727" name="Google Shape;727;p60"/>
            <p:cNvSpPr/>
            <p:nvPr/>
          </p:nvSpPr>
          <p:spPr>
            <a:xfrm>
              <a:off x="6890760" y="4965840"/>
              <a:ext cx="3519000" cy="189072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8" name="Google Shape;728;p60"/>
            <p:cNvSpPr/>
            <p:nvPr/>
          </p:nvSpPr>
          <p:spPr>
            <a:xfrm>
              <a:off x="5449320" y="1440"/>
              <a:ext cx="6574680" cy="496116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729" name="Google Shape;729;p60"/>
          <p:cNvSpPr/>
          <p:nvPr/>
        </p:nvSpPr>
        <p:spPr>
          <a:xfrm>
            <a:off x="364671" y="19075"/>
            <a:ext cx="2909700" cy="5730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Hacking</a:t>
            </a:r>
            <a:endParaRPr b="0" sz="3600" strike="noStrike">
              <a:solidFill>
                <a:srgbClr val="000000"/>
              </a:solidFill>
              <a:latin typeface="Arial"/>
              <a:ea typeface="Arial"/>
              <a:cs typeface="Arial"/>
              <a:sym typeface="Arial"/>
            </a:endParaRPr>
          </a:p>
        </p:txBody>
      </p:sp>
      <p:sp>
        <p:nvSpPr>
          <p:cNvPr id="730" name="Google Shape;730;p60"/>
          <p:cNvSpPr/>
          <p:nvPr/>
        </p:nvSpPr>
        <p:spPr>
          <a:xfrm>
            <a:off x="578375" y="5154850"/>
            <a:ext cx="1682700" cy="417600"/>
          </a:xfrm>
          <a:prstGeom prst="rect">
            <a:avLst/>
          </a:prstGeom>
          <a:noFill/>
          <a:ln>
            <a:noFill/>
          </a:ln>
        </p:spPr>
        <p:txBody>
          <a:bodyPr anchorCtr="0" anchor="t" bIns="0" lIns="0" spcFirstLastPara="1" rIns="0" wrap="square" tIns="0">
            <a:spAutoFit/>
          </a:bodyPr>
          <a:lstStyle/>
          <a:p>
            <a:pPr indent="0" lvl="0" marL="12600" marR="0" rtl="0" algn="l">
              <a:lnSpc>
                <a:spcPct val="117321"/>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Business</a:t>
            </a:r>
            <a:endParaRPr b="0" sz="2800"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4" name="Shape 734"/>
        <p:cNvGrpSpPr/>
        <p:nvPr/>
      </p:nvGrpSpPr>
      <p:grpSpPr>
        <a:xfrm>
          <a:off x="0" y="0"/>
          <a:ext cx="0" cy="0"/>
          <a:chOff x="0" y="0"/>
          <a:chExt cx="0" cy="0"/>
        </a:xfrm>
      </p:grpSpPr>
      <p:sp>
        <p:nvSpPr>
          <p:cNvPr id="735" name="Google Shape;735;p61"/>
          <p:cNvSpPr/>
          <p:nvPr/>
        </p:nvSpPr>
        <p:spPr>
          <a:xfrm>
            <a:off x="356760" y="1162080"/>
            <a:ext cx="8484480" cy="42609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6" name="Google Shape;736;p61"/>
          <p:cNvSpPr/>
          <p:nvPr/>
        </p:nvSpPr>
        <p:spPr>
          <a:xfrm>
            <a:off x="217080" y="19080"/>
            <a:ext cx="596232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Which hat you want to wear?</a:t>
            </a:r>
            <a:endParaRPr b="0" sz="3600"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g3677f3cb17b_0_84"/>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Kind of Hacker Will You Be?</a:t>
            </a:r>
            <a:endParaRPr/>
          </a:p>
        </p:txBody>
      </p:sp>
      <p:sp>
        <p:nvSpPr>
          <p:cNvPr id="742" name="Google Shape;742;g3677f3cb17b_0_84"/>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Not everyone’s a red teamer. You might be a policy maker, a tool builder, or a bug bounty hunter. Let's find your cyber identity.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g3677f3cb17b_0_171"/>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Group Debate – Hacking: Crime or Skill?</a:t>
            </a:r>
            <a:endParaRPr/>
          </a:p>
        </p:txBody>
      </p:sp>
      <p:sp>
        <p:nvSpPr>
          <p:cNvPr id="748" name="Google Shape;748;g3677f3cb17b_0_171"/>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sz="3300"/>
              <a:t>Team A = Hacking is a crime. Team B = Hacking is a skill.</a:t>
            </a:r>
            <a:endParaRPr sz="3300"/>
          </a:p>
          <a:p>
            <a:pPr indent="0" lvl="0" marL="0" rtl="0" algn="l">
              <a:spcBef>
                <a:spcPts val="0"/>
              </a:spcBef>
              <a:spcAft>
                <a:spcPts val="0"/>
              </a:spcAft>
              <a:buNone/>
            </a:pPr>
            <a:r>
              <a:t/>
            </a:r>
            <a:endParaRPr/>
          </a:p>
          <a:p>
            <a:pPr indent="0" lvl="0" marL="0" rtl="0" algn="l">
              <a:spcBef>
                <a:spcPts val="0"/>
              </a:spcBef>
              <a:spcAft>
                <a:spcPts val="0"/>
              </a:spcAft>
              <a:buNone/>
            </a:pPr>
            <a:r>
              <a:rPr lang="en-US"/>
              <a:t>Let’s get controversial — Is hacking always bad? Let’s hear both sides. This is how policymakers, educators, and hackers themselves shape narratives."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2" name="Shape 752"/>
        <p:cNvGrpSpPr/>
        <p:nvPr/>
      </p:nvGrpSpPr>
      <p:grpSpPr>
        <a:xfrm>
          <a:off x="0" y="0"/>
          <a:ext cx="0" cy="0"/>
          <a:chOff x="0" y="0"/>
          <a:chExt cx="0" cy="0"/>
        </a:xfrm>
      </p:grpSpPr>
      <p:sp>
        <p:nvSpPr>
          <p:cNvPr id="753" name="Google Shape;753;p62"/>
          <p:cNvSpPr/>
          <p:nvPr/>
        </p:nvSpPr>
        <p:spPr>
          <a:xfrm>
            <a:off x="258480" y="981000"/>
            <a:ext cx="8958960" cy="48960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4" name="Google Shape;754;p62"/>
          <p:cNvSpPr/>
          <p:nvPr/>
        </p:nvSpPr>
        <p:spPr>
          <a:xfrm>
            <a:off x="217073" y="19075"/>
            <a:ext cx="44439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Ethical Hacking</a:t>
            </a:r>
            <a:endParaRPr b="0" sz="360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sp>
        <p:nvSpPr>
          <p:cNvPr id="283" name="Google Shape;283;p5"/>
          <p:cNvSpPr/>
          <p:nvPr/>
        </p:nvSpPr>
        <p:spPr>
          <a:xfrm>
            <a:off x="593280" y="125280"/>
            <a:ext cx="9578880" cy="5749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Growing Importance of Cyber Security</a:t>
            </a:r>
            <a:endParaRPr b="0" sz="3600" strike="noStrike">
              <a:solidFill>
                <a:srgbClr val="000000"/>
              </a:solidFill>
              <a:latin typeface="Calibri"/>
              <a:ea typeface="Calibri"/>
              <a:cs typeface="Calibri"/>
              <a:sym typeface="Calibri"/>
            </a:endParaRPr>
          </a:p>
        </p:txBody>
      </p:sp>
      <p:sp>
        <p:nvSpPr>
          <p:cNvPr id="284" name="Google Shape;284;p5"/>
          <p:cNvSpPr/>
          <p:nvPr/>
        </p:nvSpPr>
        <p:spPr>
          <a:xfrm>
            <a:off x="479160" y="947880"/>
            <a:ext cx="8436600" cy="5214240"/>
          </a:xfrm>
          <a:prstGeom prst="rect">
            <a:avLst/>
          </a:prstGeom>
          <a:noFill/>
          <a:ln>
            <a:noFill/>
          </a:ln>
        </p:spPr>
        <p:txBody>
          <a:bodyPr anchorCtr="0" anchor="t" bIns="0" lIns="0" spcFirstLastPara="1" rIns="0" wrap="square" tIns="12600">
            <a:spAutoFit/>
          </a:bodyPr>
          <a:lstStyle/>
          <a:p>
            <a:pPr indent="-384120" lvl="0" marL="395280" marR="0" rtl="0" algn="l">
              <a:lnSpc>
                <a:spcPct val="100000"/>
              </a:lnSpc>
              <a:spcBef>
                <a:spcPts val="0"/>
              </a:spcBef>
              <a:spcAft>
                <a:spcPts val="0"/>
              </a:spcAft>
              <a:buClr>
                <a:srgbClr val="000000"/>
              </a:buClr>
              <a:buSzPts val="2400"/>
              <a:buFont typeface="Arial"/>
              <a:buChar char=""/>
            </a:pPr>
            <a:r>
              <a:rPr b="0" lang="en-US" sz="2400" strike="noStrike">
                <a:solidFill>
                  <a:srgbClr val="000000"/>
                </a:solidFill>
                <a:latin typeface="Trebuchet MS"/>
                <a:ea typeface="Trebuchet MS"/>
                <a:cs typeface="Trebuchet MS"/>
                <a:sym typeface="Trebuchet MS"/>
              </a:rPr>
              <a:t>The Internet allows an attacker to work from anywhere on  the planet.</a:t>
            </a:r>
            <a:endParaRPr b="0" sz="2400" strike="noStrike">
              <a:solidFill>
                <a:srgbClr val="000000"/>
              </a:solidFill>
              <a:latin typeface="Calibri"/>
              <a:ea typeface="Calibri"/>
              <a:cs typeface="Calibri"/>
              <a:sym typeface="Calibri"/>
            </a:endParaRPr>
          </a:p>
          <a:p>
            <a:pPr indent="-384120" lvl="0" marL="395280" marR="0" rtl="0" algn="l">
              <a:lnSpc>
                <a:spcPct val="100000"/>
              </a:lnSpc>
              <a:spcBef>
                <a:spcPts val="88"/>
              </a:spcBef>
              <a:spcAft>
                <a:spcPts val="0"/>
              </a:spcAft>
              <a:buNone/>
            </a:pPr>
            <a:r>
              <a:t/>
            </a:r>
            <a:endParaRPr b="0" sz="2400" strike="noStrike">
              <a:solidFill>
                <a:srgbClr val="000000"/>
              </a:solidFill>
              <a:latin typeface="Calibri"/>
              <a:ea typeface="Calibri"/>
              <a:cs typeface="Calibri"/>
              <a:sym typeface="Calibri"/>
            </a:endParaRPr>
          </a:p>
          <a:p>
            <a:pPr indent="-384120" lvl="0" marL="395280" marR="0" rtl="0" algn="l">
              <a:lnSpc>
                <a:spcPct val="100000"/>
              </a:lnSpc>
              <a:spcBef>
                <a:spcPts val="52"/>
              </a:spcBef>
              <a:spcAft>
                <a:spcPts val="0"/>
              </a:spcAft>
              <a:buClr>
                <a:srgbClr val="000000"/>
              </a:buClr>
              <a:buSzPts val="2400"/>
              <a:buFont typeface="Arial"/>
              <a:buChar char=""/>
            </a:pPr>
            <a:r>
              <a:rPr b="0" lang="en-US" sz="2400" strike="noStrike">
                <a:solidFill>
                  <a:srgbClr val="000000"/>
                </a:solidFill>
                <a:latin typeface="Trebuchet MS"/>
                <a:ea typeface="Trebuchet MS"/>
                <a:cs typeface="Trebuchet MS"/>
                <a:sym typeface="Trebuchet MS"/>
              </a:rPr>
              <a:t>Risks caused by poor security knowledge and practice:</a:t>
            </a:r>
            <a:endParaRPr b="0" sz="2400"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Identity Theft</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Monetary Theft</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Legal Ramifications (for yourself and your organization)</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Sanctions or termination if policies are not followed</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88"/>
              </a:spcBef>
              <a:spcAft>
                <a:spcPts val="0"/>
              </a:spcAft>
              <a:buNone/>
            </a:pPr>
            <a:r>
              <a:t/>
            </a:r>
            <a:endParaRPr b="0" i="0" sz="2400" u="none" cap="none" strike="noStrike">
              <a:solidFill>
                <a:srgbClr val="000000"/>
              </a:solidFill>
              <a:latin typeface="Calibri"/>
              <a:ea typeface="Calibri"/>
              <a:cs typeface="Calibri"/>
              <a:sym typeface="Calibri"/>
            </a:endParaRPr>
          </a:p>
          <a:p>
            <a:pPr indent="-384120" lvl="0" marL="395280" marR="0" rtl="0" algn="l">
              <a:lnSpc>
                <a:spcPct val="100000"/>
              </a:lnSpc>
              <a:spcBef>
                <a:spcPts val="52"/>
              </a:spcBef>
              <a:spcAft>
                <a:spcPts val="0"/>
              </a:spcAft>
              <a:buClr>
                <a:srgbClr val="000000"/>
              </a:buClr>
              <a:buSzPts val="2400"/>
              <a:buFont typeface="Arial"/>
              <a:buChar char=""/>
            </a:pPr>
            <a:r>
              <a:rPr b="0" lang="en-US" sz="2400" strike="noStrike">
                <a:solidFill>
                  <a:srgbClr val="000000"/>
                </a:solidFill>
                <a:latin typeface="Trebuchet MS"/>
                <a:ea typeface="Trebuchet MS"/>
                <a:cs typeface="Trebuchet MS"/>
                <a:sym typeface="Trebuchet MS"/>
              </a:rPr>
              <a:t>According to the SANS Institute, the top vectors for  vulnerabilities available to a cyber criminal are:</a:t>
            </a:r>
            <a:endParaRPr b="0" sz="2400"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Web Browser</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IM Clients</a:t>
            </a:r>
            <a:endParaRPr b="0" i="0" sz="2400" u="none" cap="none" strike="noStrike">
              <a:solidFill>
                <a:srgbClr val="000000"/>
              </a:solidFill>
              <a:latin typeface="Calibri"/>
              <a:ea typeface="Calibri"/>
              <a:cs typeface="Calibri"/>
              <a:sym typeface="Calibri"/>
            </a:endParaRPr>
          </a:p>
          <a:p>
            <a:pPr indent="-272880" lvl="1" marL="698400" marR="0" rtl="0" algn="l">
              <a:lnSpc>
                <a:spcPct val="100000"/>
              </a:lnSpc>
              <a:spcBef>
                <a:spcPts val="52"/>
              </a:spcBef>
              <a:spcAft>
                <a:spcPts val="0"/>
              </a:spcAft>
              <a:buClr>
                <a:srgbClr val="000000"/>
              </a:buClr>
              <a:buSzPts val="2400"/>
              <a:buFont typeface="Arial"/>
              <a:buChar char=""/>
            </a:pPr>
            <a:r>
              <a:rPr b="0" i="0" lang="en-US" sz="2400" u="none" cap="none" strike="noStrike">
                <a:solidFill>
                  <a:srgbClr val="000000"/>
                </a:solidFill>
                <a:latin typeface="Trebuchet MS"/>
                <a:ea typeface="Trebuchet MS"/>
                <a:cs typeface="Trebuchet MS"/>
                <a:sym typeface="Trebuchet MS"/>
              </a:rPr>
              <a:t>Web Applications</a:t>
            </a:r>
            <a:endParaRPr b="0" i="0" sz="2400" u="none" cap="none" strike="noStrike">
              <a:solidFill>
                <a:srgbClr val="000000"/>
              </a:solidFill>
              <a:latin typeface="Calibri"/>
              <a:ea typeface="Calibri"/>
              <a:cs typeface="Calibri"/>
              <a:sym typeface="Calibri"/>
            </a:endParaRPr>
          </a:p>
        </p:txBody>
      </p:sp>
      <p:sp>
        <p:nvSpPr>
          <p:cNvPr id="285" name="Google Shape;285;p5"/>
          <p:cNvSpPr/>
          <p:nvPr/>
        </p:nvSpPr>
        <p:spPr>
          <a:xfrm>
            <a:off x="6912720" y="5410080"/>
            <a:ext cx="1928880" cy="144792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
        <p:nvSpPr>
          <p:cNvPr id="286" name="Google Shape;286;p5"/>
          <p:cNvSpPr/>
          <p:nvPr/>
        </p:nvSpPr>
        <p:spPr>
          <a:xfrm>
            <a:off x="902520" y="6258960"/>
            <a:ext cx="3554640" cy="360720"/>
          </a:xfrm>
          <a:prstGeom prst="rect">
            <a:avLst/>
          </a:prstGeom>
          <a:noFill/>
          <a:ln>
            <a:noFill/>
          </a:ln>
        </p:spPr>
        <p:txBody>
          <a:bodyPr anchorCtr="0" anchor="t" bIns="0" lIns="0" spcFirstLastPara="1" rIns="0" wrap="square" tIns="0">
            <a:spAutoFit/>
          </a:bodyPr>
          <a:lstStyle/>
          <a:p>
            <a:pPr indent="0" lvl="0" marL="12600" marR="0" rtl="0" algn="l">
              <a:lnSpc>
                <a:spcPct val="118208"/>
              </a:lnSpc>
              <a:spcBef>
                <a:spcPts val="0"/>
              </a:spcBef>
              <a:spcAft>
                <a:spcPts val="0"/>
              </a:spcAft>
              <a:buNone/>
            </a:pPr>
            <a:r>
              <a:rPr b="0" lang="en-US" sz="2400" strike="noStrike">
                <a:solidFill>
                  <a:srgbClr val="000000"/>
                </a:solidFill>
                <a:latin typeface="Arial"/>
                <a:ea typeface="Arial"/>
                <a:cs typeface="Arial"/>
                <a:sym typeface="Arial"/>
              </a:rPr>
              <a:t> </a:t>
            </a:r>
            <a:r>
              <a:rPr b="0" lang="en-US" sz="2400" strike="noStrike">
                <a:solidFill>
                  <a:srgbClr val="000000"/>
                </a:solidFill>
                <a:latin typeface="Trebuchet MS"/>
                <a:ea typeface="Trebuchet MS"/>
                <a:cs typeface="Trebuchet MS"/>
                <a:sym typeface="Trebuchet MS"/>
              </a:rPr>
              <a:t>Excessive User Rights</a:t>
            </a:r>
            <a:endParaRPr b="0" sz="2400" strike="noStrike">
              <a:solidFill>
                <a:srgbClr val="000000"/>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8" name="Shape 758"/>
        <p:cNvGrpSpPr/>
        <p:nvPr/>
      </p:nvGrpSpPr>
      <p:grpSpPr>
        <a:xfrm>
          <a:off x="0" y="0"/>
          <a:ext cx="0" cy="0"/>
          <a:chOff x="0" y="0"/>
          <a:chExt cx="0" cy="0"/>
        </a:xfrm>
      </p:grpSpPr>
      <p:sp>
        <p:nvSpPr>
          <p:cNvPr id="759" name="Google Shape;759;p63"/>
          <p:cNvSpPr/>
          <p:nvPr/>
        </p:nvSpPr>
        <p:spPr>
          <a:xfrm>
            <a:off x="0" y="1976400"/>
            <a:ext cx="2696760" cy="268776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63"/>
          <p:cNvSpPr/>
          <p:nvPr/>
        </p:nvSpPr>
        <p:spPr>
          <a:xfrm>
            <a:off x="229680" y="77760"/>
            <a:ext cx="3352680" cy="5731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1" lang="en-US" sz="3600" strike="noStrike">
                <a:solidFill>
                  <a:srgbClr val="5FCAEE"/>
                </a:solidFill>
                <a:latin typeface="Trebuchet MS"/>
                <a:ea typeface="Trebuchet MS"/>
                <a:cs typeface="Trebuchet MS"/>
                <a:sym typeface="Trebuchet MS"/>
              </a:rPr>
              <a:t>System Hacking</a:t>
            </a:r>
            <a:endParaRPr b="0" sz="3600" strike="noStrike">
              <a:solidFill>
                <a:srgbClr val="000000"/>
              </a:solidFill>
              <a:latin typeface="Arial"/>
              <a:ea typeface="Arial"/>
              <a:cs typeface="Arial"/>
              <a:sym typeface="Arial"/>
            </a:endParaRPr>
          </a:p>
        </p:txBody>
      </p:sp>
      <p:sp>
        <p:nvSpPr>
          <p:cNvPr id="761" name="Google Shape;761;p63"/>
          <p:cNvSpPr/>
          <p:nvPr/>
        </p:nvSpPr>
        <p:spPr>
          <a:xfrm>
            <a:off x="2776325" y="757250"/>
            <a:ext cx="9154500" cy="6026100"/>
          </a:xfrm>
          <a:prstGeom prst="rect">
            <a:avLst/>
          </a:prstGeom>
          <a:noFill/>
          <a:ln>
            <a:noFill/>
          </a:ln>
        </p:spPr>
        <p:txBody>
          <a:bodyPr anchorCtr="0" anchor="t" bIns="0" lIns="0" spcFirstLastPara="1" rIns="0" wrap="square" tIns="13300">
            <a:spAutoFit/>
          </a:bodyPr>
          <a:lstStyle/>
          <a:p>
            <a:pPr indent="0" lvl="0" marL="12600" marR="0" rtl="0" algn="l">
              <a:lnSpc>
                <a:spcPct val="101846"/>
              </a:lnSpc>
              <a:spcBef>
                <a:spcPts val="0"/>
              </a:spcBef>
              <a:spcAft>
                <a:spcPts val="0"/>
              </a:spcAft>
              <a:buNone/>
            </a:pPr>
            <a:r>
              <a:rPr b="0" lang="en-US" sz="2300" strike="noStrike">
                <a:solidFill>
                  <a:srgbClr val="404040"/>
                </a:solidFill>
                <a:latin typeface="Trebuchet MS"/>
                <a:ea typeface="Trebuchet MS"/>
                <a:cs typeface="Trebuchet MS"/>
                <a:sym typeface="Trebuchet MS"/>
              </a:rPr>
              <a:t>S</a:t>
            </a:r>
            <a:r>
              <a:rPr b="0" lang="en-US" sz="2300" strike="noStrike">
                <a:solidFill>
                  <a:srgbClr val="404040"/>
                </a:solidFill>
                <a:latin typeface="Trebuchet MS"/>
                <a:ea typeface="Trebuchet MS"/>
                <a:cs typeface="Trebuchet MS"/>
                <a:sym typeface="Trebuchet MS"/>
              </a:rPr>
              <a:t>ystem hacking is a vast subject that consists of hacking the different software-based technological systems such as  laptops, desktops, etc.</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 </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System hacking is defined as the compromise of computer systems and software to access the target computer and steal or misuse their sensitive  information.</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 </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Here the malicious hacker exploits the weaknesses in a computer system or network to gain unauthorized access to its  data or take illegal advantage.</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 </a:t>
            </a:r>
            <a:endParaRPr b="0" sz="2300" strike="noStrike">
              <a:solidFill>
                <a:srgbClr val="000000"/>
              </a:solidFill>
              <a:latin typeface="Arial"/>
              <a:ea typeface="Arial"/>
              <a:cs typeface="Arial"/>
              <a:sym typeface="Arial"/>
            </a:endParaRPr>
          </a:p>
          <a:p>
            <a:pPr indent="0" lvl="0" marL="12600" marR="0" rtl="0" algn="l">
              <a:lnSpc>
                <a:spcPct val="101846"/>
              </a:lnSpc>
              <a:spcBef>
                <a:spcPts val="151"/>
              </a:spcBef>
              <a:spcAft>
                <a:spcPts val="0"/>
              </a:spcAft>
              <a:buNone/>
            </a:pPr>
            <a:r>
              <a:rPr b="0" lang="en-US" sz="2300" strike="noStrike">
                <a:solidFill>
                  <a:srgbClr val="404040"/>
                </a:solidFill>
                <a:latin typeface="Trebuchet MS"/>
                <a:ea typeface="Trebuchet MS"/>
                <a:cs typeface="Trebuchet MS"/>
                <a:sym typeface="Trebuchet MS"/>
              </a:rPr>
              <a:t>Hackers generally use viruses, malware,Trojans, worms, phishing techniques, email spamming, social engineering, exploit operating system vulnerabilities, or port vulnerabilities to access any victim's system.</a:t>
            </a:r>
            <a:endParaRPr b="0" sz="2300"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3677f3cb17b_0_70"/>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Let’s Simulate Red vs Blue</a:t>
            </a:r>
            <a:endParaRPr/>
          </a:p>
        </p:txBody>
      </p:sp>
      <p:sp>
        <p:nvSpPr>
          <p:cNvPr id="767" name="Google Shape;767;g3677f3cb17b_0_70"/>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Tomorrow, I’ll divide you into Red (attack) and Blue (defend) teams. It’s a fun simulation based on real-world penetration testing and defense scenarios.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1" name="Shape 771"/>
        <p:cNvGrpSpPr/>
        <p:nvPr/>
      </p:nvGrpSpPr>
      <p:grpSpPr>
        <a:xfrm>
          <a:off x="0" y="0"/>
          <a:ext cx="0" cy="0"/>
          <a:chOff x="0" y="0"/>
          <a:chExt cx="0" cy="0"/>
        </a:xfrm>
      </p:grpSpPr>
      <p:sp>
        <p:nvSpPr>
          <p:cNvPr id="772" name="Google Shape;772;p64"/>
          <p:cNvSpPr/>
          <p:nvPr/>
        </p:nvSpPr>
        <p:spPr>
          <a:xfrm>
            <a:off x="402840" y="704160"/>
            <a:ext cx="11393280" cy="605628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3" name="Google Shape;773;p64"/>
          <p:cNvSpPr/>
          <p:nvPr/>
        </p:nvSpPr>
        <p:spPr>
          <a:xfrm>
            <a:off x="302760" y="19080"/>
            <a:ext cx="492588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Cybercrime as a Service</a:t>
            </a:r>
            <a:endParaRPr b="0" sz="3600"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7" name="Shape 777"/>
        <p:cNvGrpSpPr/>
        <p:nvPr/>
      </p:nvGrpSpPr>
      <p:grpSpPr>
        <a:xfrm>
          <a:off x="0" y="0"/>
          <a:ext cx="0" cy="0"/>
          <a:chOff x="0" y="0"/>
          <a:chExt cx="0" cy="0"/>
        </a:xfrm>
      </p:grpSpPr>
      <p:sp>
        <p:nvSpPr>
          <p:cNvPr id="778" name="Google Shape;778;p65"/>
          <p:cNvSpPr/>
          <p:nvPr/>
        </p:nvSpPr>
        <p:spPr>
          <a:xfrm>
            <a:off x="415440" y="963720"/>
            <a:ext cx="11405160" cy="57578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9" name="Google Shape;779;p65"/>
          <p:cNvSpPr/>
          <p:nvPr/>
        </p:nvSpPr>
        <p:spPr>
          <a:xfrm>
            <a:off x="275760" y="19080"/>
            <a:ext cx="578160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Web, Deep Web &amp; Dark Web</a:t>
            </a:r>
            <a:endParaRPr b="0" sz="3600"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3" name="Shape 783"/>
        <p:cNvGrpSpPr/>
        <p:nvPr/>
      </p:nvGrpSpPr>
      <p:grpSpPr>
        <a:xfrm>
          <a:off x="0" y="0"/>
          <a:ext cx="0" cy="0"/>
          <a:chOff x="0" y="0"/>
          <a:chExt cx="0" cy="0"/>
        </a:xfrm>
      </p:grpSpPr>
      <p:sp>
        <p:nvSpPr>
          <p:cNvPr id="784" name="Google Shape;784;p66"/>
          <p:cNvSpPr/>
          <p:nvPr/>
        </p:nvSpPr>
        <p:spPr>
          <a:xfrm>
            <a:off x="585360" y="146160"/>
            <a:ext cx="6368400" cy="56160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Attacks today are AUTOMATED!</a:t>
            </a:r>
            <a:endParaRPr b="0" sz="3600" strike="noStrike">
              <a:solidFill>
                <a:srgbClr val="000000"/>
              </a:solidFill>
              <a:latin typeface="Arial"/>
              <a:ea typeface="Arial"/>
              <a:cs typeface="Arial"/>
              <a:sym typeface="Arial"/>
            </a:endParaRPr>
          </a:p>
        </p:txBody>
      </p:sp>
      <p:sp>
        <p:nvSpPr>
          <p:cNvPr id="785" name="Google Shape;785;p66"/>
          <p:cNvSpPr/>
          <p:nvPr/>
        </p:nvSpPr>
        <p:spPr>
          <a:xfrm>
            <a:off x="506160" y="2585880"/>
            <a:ext cx="2528280" cy="18972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6" name="Google Shape;786;p66"/>
          <p:cNvSpPr/>
          <p:nvPr/>
        </p:nvSpPr>
        <p:spPr>
          <a:xfrm>
            <a:off x="3128760" y="2585880"/>
            <a:ext cx="2963520" cy="1897200"/>
          </a:xfrm>
          <a:prstGeom prst="rect">
            <a:avLst/>
          </a:prstGeom>
          <a:blipFill rotWithShape="1">
            <a:blip r:embed="rId4">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7" name="Google Shape;787;p66"/>
          <p:cNvSpPr/>
          <p:nvPr/>
        </p:nvSpPr>
        <p:spPr>
          <a:xfrm>
            <a:off x="558360" y="4632480"/>
            <a:ext cx="2820600" cy="1769760"/>
          </a:xfrm>
          <a:prstGeom prst="rect">
            <a:avLst/>
          </a:prstGeom>
          <a:blipFill rotWithShape="1">
            <a:blip r:embed="rId5">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8" name="Google Shape;788;p66"/>
          <p:cNvSpPr/>
          <p:nvPr/>
        </p:nvSpPr>
        <p:spPr>
          <a:xfrm>
            <a:off x="6203160" y="2585880"/>
            <a:ext cx="3122280" cy="1897200"/>
          </a:xfrm>
          <a:prstGeom prst="rect">
            <a:avLst/>
          </a:prstGeom>
          <a:blipFill rotWithShape="1">
            <a:blip r:embed="rId6">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9" name="Google Shape;789;p66"/>
          <p:cNvSpPr/>
          <p:nvPr/>
        </p:nvSpPr>
        <p:spPr>
          <a:xfrm>
            <a:off x="3458880" y="4627440"/>
            <a:ext cx="2579400" cy="1768680"/>
          </a:xfrm>
          <a:prstGeom prst="rect">
            <a:avLst/>
          </a:prstGeom>
          <a:blipFill rotWithShape="1">
            <a:blip r:embed="rId7">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0" name="Google Shape;790;p66"/>
          <p:cNvSpPr/>
          <p:nvPr/>
        </p:nvSpPr>
        <p:spPr>
          <a:xfrm>
            <a:off x="6117480" y="4627440"/>
            <a:ext cx="3204720" cy="1768680"/>
          </a:xfrm>
          <a:prstGeom prst="rect">
            <a:avLst/>
          </a:prstGeom>
          <a:blipFill rotWithShape="1">
            <a:blip r:embed="rId8">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1" name="Google Shape;791;p66"/>
          <p:cNvSpPr/>
          <p:nvPr/>
        </p:nvSpPr>
        <p:spPr>
          <a:xfrm>
            <a:off x="637920" y="1117440"/>
            <a:ext cx="8546400" cy="1110240"/>
          </a:xfrm>
          <a:prstGeom prst="rect">
            <a:avLst/>
          </a:prstGeom>
          <a:noFill/>
          <a:ln>
            <a:noFill/>
          </a:ln>
        </p:spPr>
        <p:txBody>
          <a:bodyPr anchorCtr="0" anchor="t" bIns="0" lIns="0" spcFirstLastPara="1" rIns="0" wrap="square" tIns="12600">
            <a:spAutoFit/>
          </a:bodyPr>
          <a:lstStyle/>
          <a:p>
            <a:pPr indent="0" lvl="0" marL="12600" marR="0" rtl="0" algn="l">
              <a:lnSpc>
                <a:spcPct val="100000"/>
              </a:lnSpc>
              <a:spcBef>
                <a:spcPts val="0"/>
              </a:spcBef>
              <a:spcAft>
                <a:spcPts val="0"/>
              </a:spcAft>
              <a:buNone/>
            </a:pPr>
            <a:r>
              <a:rPr b="0" lang="en-US" sz="2400" strike="noStrike">
                <a:solidFill>
                  <a:srgbClr val="000000"/>
                </a:solidFill>
                <a:latin typeface="Trebuchet MS"/>
                <a:ea typeface="Trebuchet MS"/>
                <a:cs typeface="Trebuchet MS"/>
                <a:sym typeface="Trebuchet MS"/>
              </a:rPr>
              <a:t>It’s not some person sitting at his hacker desk all day typing out  ping commands to IP addresses via the command prompt  manually…</a:t>
            </a:r>
            <a:endParaRPr b="0" sz="2400"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677f3cb17b_0_112"/>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Student Bug Bounty in Week 2</a:t>
            </a:r>
            <a:endParaRPr/>
          </a:p>
        </p:txBody>
      </p:sp>
      <p:sp>
        <p:nvSpPr>
          <p:cNvPr id="797" name="Google Shape;797;g3677f3cb17b_0_112"/>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One student of this course reported a reflected XSS vulnerability in an internal marks portal after our OWASP session. Got ₹4000 as bounty — in Week 2 itself! If you're curious and observant, opportunities come early.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1" name="Shape 801"/>
        <p:cNvGrpSpPr/>
        <p:nvPr/>
      </p:nvGrpSpPr>
      <p:grpSpPr>
        <a:xfrm>
          <a:off x="0" y="0"/>
          <a:ext cx="0" cy="0"/>
          <a:chOff x="0" y="0"/>
          <a:chExt cx="0" cy="0"/>
        </a:xfrm>
      </p:grpSpPr>
      <p:sp>
        <p:nvSpPr>
          <p:cNvPr id="802" name="Google Shape;802;p67"/>
          <p:cNvSpPr/>
          <p:nvPr/>
        </p:nvSpPr>
        <p:spPr>
          <a:xfrm>
            <a:off x="320400" y="19075"/>
            <a:ext cx="5364300" cy="7809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BEC Best Practices</a:t>
            </a:r>
            <a:endParaRPr b="0" sz="3600" strike="noStrike">
              <a:solidFill>
                <a:srgbClr val="000000"/>
              </a:solidFill>
              <a:latin typeface="Arial"/>
              <a:ea typeface="Arial"/>
              <a:cs typeface="Arial"/>
              <a:sym typeface="Arial"/>
            </a:endParaRPr>
          </a:p>
        </p:txBody>
      </p:sp>
      <p:sp>
        <p:nvSpPr>
          <p:cNvPr id="803" name="Google Shape;803;p67"/>
          <p:cNvSpPr/>
          <p:nvPr/>
        </p:nvSpPr>
        <p:spPr>
          <a:xfrm>
            <a:off x="680760" y="5975280"/>
            <a:ext cx="10932480" cy="446400"/>
          </a:xfrm>
          <a:prstGeom prst="rect">
            <a:avLst/>
          </a:prstGeom>
          <a:noFill/>
          <a:ln>
            <a:noFill/>
          </a:ln>
        </p:spPr>
        <p:txBody>
          <a:bodyPr anchorCtr="0" anchor="t" bIns="0" lIns="0" spcFirstLastPara="1" rIns="0" wrap="square" tIns="0">
            <a:spAutoFit/>
          </a:bodyPr>
          <a:lstStyle/>
          <a:p>
            <a:pPr indent="0" lvl="0" marL="12600" marR="0" rtl="0" algn="l">
              <a:lnSpc>
                <a:spcPct val="117066"/>
              </a:lnSpc>
              <a:spcBef>
                <a:spcPts val="0"/>
              </a:spcBef>
              <a:spcAft>
                <a:spcPts val="0"/>
              </a:spcAft>
              <a:buNone/>
            </a:pPr>
            <a:r>
              <a:rPr b="0" lang="en-US" sz="2400" strike="noStrike">
                <a:solidFill>
                  <a:srgbClr val="5FCAEE"/>
                </a:solidFill>
                <a:latin typeface="Arial"/>
                <a:ea typeface="Arial"/>
                <a:cs typeface="Arial"/>
                <a:sym typeface="Arial"/>
              </a:rPr>
              <a:t> </a:t>
            </a:r>
            <a:r>
              <a:rPr b="0" lang="en-US" sz="3000" strike="noStrike">
                <a:solidFill>
                  <a:srgbClr val="404040"/>
                </a:solidFill>
                <a:latin typeface="Trebuchet MS"/>
                <a:ea typeface="Trebuchet MS"/>
                <a:cs typeface="Trebuchet MS"/>
                <a:sym typeface="Trebuchet MS"/>
              </a:rPr>
              <a:t>Think through Out of Office email responders</a:t>
            </a:r>
            <a:endParaRPr b="0" sz="3000" strike="noStrike">
              <a:solidFill>
                <a:srgbClr val="000000"/>
              </a:solidFill>
              <a:latin typeface="Arial"/>
              <a:ea typeface="Arial"/>
              <a:cs typeface="Arial"/>
              <a:sym typeface="Arial"/>
            </a:endParaRPr>
          </a:p>
        </p:txBody>
      </p:sp>
      <p:sp>
        <p:nvSpPr>
          <p:cNvPr id="804" name="Google Shape;804;p67"/>
          <p:cNvSpPr/>
          <p:nvPr/>
        </p:nvSpPr>
        <p:spPr>
          <a:xfrm>
            <a:off x="607675" y="575950"/>
            <a:ext cx="10834500" cy="6026100"/>
          </a:xfrm>
          <a:prstGeom prst="rect">
            <a:avLst/>
          </a:prstGeom>
          <a:noFill/>
          <a:ln>
            <a:noFill/>
          </a:ln>
        </p:spPr>
        <p:txBody>
          <a:bodyPr anchorCtr="0" anchor="t" bIns="0" lIns="0" spcFirstLastPara="1" rIns="0" wrap="square" tIns="92875">
            <a:spAutoFit/>
          </a:bodyPr>
          <a:lstStyle/>
          <a:p>
            <a:pPr indent="0" lvl="0" marL="12600" marR="0" rtl="0" algn="l">
              <a:lnSpc>
                <a:spcPct val="100000"/>
              </a:lnSpc>
              <a:spcBef>
                <a:spcPts val="0"/>
              </a:spcBef>
              <a:spcAft>
                <a:spcPts val="0"/>
              </a:spcAft>
              <a:buNone/>
            </a:pPr>
            <a:r>
              <a:rPr b="0" lang="en-US" sz="2800" strike="noStrike">
                <a:solidFill>
                  <a:srgbClr val="404040"/>
                </a:solidFill>
                <a:latin typeface="Trebuchet MS"/>
                <a:ea typeface="Trebuchet MS"/>
                <a:cs typeface="Trebuchet MS"/>
                <a:sym typeface="Trebuchet MS"/>
              </a:rPr>
              <a:t>Avoid using free web-based email for business</a:t>
            </a:r>
            <a:endParaRPr b="0" sz="2800" strike="noStrike">
              <a:solidFill>
                <a:srgbClr val="000000"/>
              </a:solidFill>
              <a:latin typeface="Arial"/>
              <a:ea typeface="Arial"/>
              <a:cs typeface="Arial"/>
              <a:sym typeface="Arial"/>
            </a:endParaRPr>
          </a:p>
          <a:p>
            <a:pPr indent="0" lvl="0" marL="12600" marR="0" rtl="0" algn="l">
              <a:lnSpc>
                <a:spcPct val="107900"/>
              </a:lnSpc>
              <a:spcBef>
                <a:spcPts val="1100"/>
              </a:spcBef>
              <a:spcAft>
                <a:spcPts val="0"/>
              </a:spcAft>
              <a:buNone/>
            </a:pPr>
            <a:r>
              <a:rPr b="0" lang="en-US" sz="2800" strike="noStrike">
                <a:solidFill>
                  <a:srgbClr val="404040"/>
                </a:solidFill>
                <a:latin typeface="Trebuchet MS"/>
                <a:ea typeface="Trebuchet MS"/>
                <a:cs typeface="Trebuchet MS"/>
                <a:sym typeface="Trebuchet MS"/>
              </a:rPr>
              <a:t>Not only less-professional, but easier to hack,  typosquat, or spoof</a:t>
            </a:r>
            <a:endParaRPr b="0" sz="2800" strike="noStrike">
              <a:solidFill>
                <a:srgbClr val="000000"/>
              </a:solidFill>
              <a:latin typeface="Arial"/>
              <a:ea typeface="Arial"/>
              <a:cs typeface="Arial"/>
              <a:sym typeface="Arial"/>
            </a:endParaRPr>
          </a:p>
          <a:p>
            <a:pPr indent="0" lvl="0" marL="12600" marR="0" rtl="0" algn="l">
              <a:lnSpc>
                <a:spcPct val="107900"/>
              </a:lnSpc>
              <a:spcBef>
                <a:spcPts val="1052"/>
              </a:spcBef>
              <a:spcAft>
                <a:spcPts val="0"/>
              </a:spcAft>
              <a:buNone/>
            </a:pPr>
            <a:r>
              <a:rPr b="0" lang="en-US" sz="2800" strike="noStrike">
                <a:solidFill>
                  <a:srgbClr val="404040"/>
                </a:solidFill>
                <a:latin typeface="Trebuchet MS"/>
                <a:ea typeface="Trebuchet MS"/>
                <a:cs typeface="Trebuchet MS"/>
                <a:sym typeface="Trebuchet MS"/>
              </a:rPr>
              <a:t>Domains and email addresses are cheap, especially  compared to BEC (Business Email Compromise)</a:t>
            </a:r>
            <a:endParaRPr b="0" sz="2800" strike="noStrike">
              <a:solidFill>
                <a:srgbClr val="000000"/>
              </a:solidFill>
              <a:latin typeface="Arial"/>
              <a:ea typeface="Arial"/>
              <a:cs typeface="Arial"/>
              <a:sym typeface="Arial"/>
            </a:endParaRPr>
          </a:p>
          <a:p>
            <a:pPr indent="0" lvl="0" marL="12600" marR="0" rtl="0" algn="l">
              <a:lnSpc>
                <a:spcPct val="107900"/>
              </a:lnSpc>
              <a:spcBef>
                <a:spcPts val="1063"/>
              </a:spcBef>
              <a:spcAft>
                <a:spcPts val="0"/>
              </a:spcAft>
              <a:buNone/>
            </a:pPr>
            <a:r>
              <a:rPr b="0" lang="en-US" sz="2800" strike="noStrike">
                <a:solidFill>
                  <a:srgbClr val="404040"/>
                </a:solidFill>
                <a:latin typeface="Trebuchet MS"/>
                <a:ea typeface="Trebuchet MS"/>
                <a:cs typeface="Trebuchet MS"/>
                <a:sym typeface="Trebuchet MS"/>
              </a:rPr>
              <a:t>Register similar domains to yours to prevent  typosquatting e.g. delaplex.com vs. delapelx.com</a:t>
            </a:r>
            <a:endParaRPr b="0" sz="2800" strike="noStrike">
              <a:solidFill>
                <a:srgbClr val="000000"/>
              </a:solidFill>
              <a:latin typeface="Arial"/>
              <a:ea typeface="Arial"/>
              <a:cs typeface="Arial"/>
              <a:sym typeface="Arial"/>
            </a:endParaRPr>
          </a:p>
          <a:p>
            <a:pPr indent="0" lvl="0" marL="12599" marR="0" rtl="0" algn="l">
              <a:lnSpc>
                <a:spcPct val="90000"/>
              </a:lnSpc>
              <a:spcBef>
                <a:spcPts val="1001"/>
              </a:spcBef>
              <a:spcAft>
                <a:spcPts val="0"/>
              </a:spcAft>
              <a:buNone/>
            </a:pPr>
            <a:r>
              <a:rPr b="0" lang="en-US" sz="2800" strike="noStrike">
                <a:solidFill>
                  <a:srgbClr val="404040"/>
                </a:solidFill>
                <a:latin typeface="Trebuchet MS"/>
                <a:ea typeface="Trebuchet MS"/>
                <a:cs typeface="Trebuchet MS"/>
                <a:sym typeface="Trebuchet MS"/>
              </a:rPr>
              <a:t>Be careful about the information you share on  your website or Social Media (LinkedIn, Facebook)  about job duties or positions, especially for  positions with transactional or purchasing  authorit</a:t>
            </a:r>
            <a:r>
              <a:rPr b="0" lang="en-US" sz="2800" strike="noStrike">
                <a:solidFill>
                  <a:srgbClr val="404040"/>
                </a:solidFill>
                <a:latin typeface="Trebuchet MS"/>
                <a:ea typeface="Trebuchet MS"/>
                <a:cs typeface="Trebuchet MS"/>
                <a:sym typeface="Trebuchet MS"/>
              </a:rPr>
              <a:t>y</a:t>
            </a:r>
            <a:endParaRPr b="0" sz="2800" strike="noStrike">
              <a:solidFill>
                <a:srgbClr val="404040"/>
              </a:solidFill>
              <a:latin typeface="Trebuchet MS"/>
              <a:ea typeface="Trebuchet MS"/>
              <a:cs typeface="Trebuchet MS"/>
              <a:sym typeface="Trebuchet MS"/>
            </a:endParaRPr>
          </a:p>
          <a:p>
            <a:pPr indent="0" lvl="0" marL="12599" marR="0" rtl="0" algn="l">
              <a:lnSpc>
                <a:spcPct val="90000"/>
              </a:lnSpc>
              <a:spcBef>
                <a:spcPts val="1001"/>
              </a:spcBef>
              <a:spcAft>
                <a:spcPts val="0"/>
              </a:spcAft>
              <a:buNone/>
            </a:pPr>
            <a:r>
              <a:t/>
            </a:r>
            <a:endParaRPr sz="2800">
              <a:solidFill>
                <a:srgbClr val="404040"/>
              </a:solidFill>
              <a:latin typeface="Trebuchet MS"/>
              <a:ea typeface="Trebuchet MS"/>
              <a:cs typeface="Trebuchet MS"/>
              <a:sym typeface="Trebuchet M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8" name="Shape 808"/>
        <p:cNvGrpSpPr/>
        <p:nvPr/>
      </p:nvGrpSpPr>
      <p:grpSpPr>
        <a:xfrm>
          <a:off x="0" y="0"/>
          <a:ext cx="0" cy="0"/>
          <a:chOff x="0" y="0"/>
          <a:chExt cx="0" cy="0"/>
        </a:xfrm>
      </p:grpSpPr>
      <p:sp>
        <p:nvSpPr>
          <p:cNvPr id="809" name="Google Shape;809;p68"/>
          <p:cNvSpPr/>
          <p:nvPr/>
        </p:nvSpPr>
        <p:spPr>
          <a:xfrm>
            <a:off x="296640" y="19080"/>
            <a:ext cx="527148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Sun Tzu on the Art of War</a:t>
            </a:r>
            <a:endParaRPr b="0" sz="3600" strike="noStrike">
              <a:solidFill>
                <a:srgbClr val="000000"/>
              </a:solidFill>
              <a:latin typeface="Arial"/>
              <a:ea typeface="Arial"/>
              <a:cs typeface="Arial"/>
              <a:sym typeface="Arial"/>
            </a:endParaRPr>
          </a:p>
        </p:txBody>
      </p:sp>
      <p:sp>
        <p:nvSpPr>
          <p:cNvPr id="810" name="Google Shape;810;p68"/>
          <p:cNvSpPr/>
          <p:nvPr/>
        </p:nvSpPr>
        <p:spPr>
          <a:xfrm>
            <a:off x="534600" y="1185840"/>
            <a:ext cx="5249520" cy="4973760"/>
          </a:xfrm>
          <a:prstGeom prst="rect">
            <a:avLst/>
          </a:prstGeom>
          <a:noFill/>
          <a:ln>
            <a:noFill/>
          </a:ln>
        </p:spPr>
        <p:txBody>
          <a:bodyPr anchorCtr="0" anchor="t" bIns="0" lIns="0" spcFirstLastPara="1" rIns="0" wrap="square" tIns="12225">
            <a:spAutoFit/>
          </a:bodyPr>
          <a:lstStyle/>
          <a:p>
            <a:pPr indent="-343080" lvl="0" marL="35568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If you know the enemy and  know yourself, you need not  fear the result of a hundred  battles.</a:t>
            </a:r>
            <a:endParaRPr b="0" sz="2800" strike="noStrike">
              <a:solidFill>
                <a:srgbClr val="000000"/>
              </a:solidFill>
              <a:latin typeface="Arial"/>
              <a:ea typeface="Arial"/>
              <a:cs typeface="Arial"/>
              <a:sym typeface="Arial"/>
            </a:endParaRPr>
          </a:p>
          <a:p>
            <a:pPr indent="-343080" lvl="0" marL="355680" marR="0" rtl="0" algn="just">
              <a:lnSpc>
                <a:spcPct val="100000"/>
              </a:lnSpc>
              <a:spcBef>
                <a:spcPts val="10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If you know yourself but not  the enemy, for every victory  gained you will also suffer a  defeat.</a:t>
            </a:r>
            <a:endParaRPr b="0" sz="2800" strike="noStrike">
              <a:solidFill>
                <a:srgbClr val="000000"/>
              </a:solidFill>
              <a:latin typeface="Arial"/>
              <a:ea typeface="Arial"/>
              <a:cs typeface="Arial"/>
              <a:sym typeface="Arial"/>
            </a:endParaRPr>
          </a:p>
          <a:p>
            <a:pPr indent="-343080" lvl="0" marL="355680" marR="0" rtl="0" algn="just">
              <a:lnSpc>
                <a:spcPct val="10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If you know neither the enemy  nor yourself, you will succumb  in every battle.</a:t>
            </a:r>
            <a:endParaRPr b="0" sz="2800" strike="noStrike">
              <a:solidFill>
                <a:srgbClr val="000000"/>
              </a:solidFill>
              <a:latin typeface="Arial"/>
              <a:ea typeface="Arial"/>
              <a:cs typeface="Arial"/>
              <a:sym typeface="Arial"/>
            </a:endParaRPr>
          </a:p>
        </p:txBody>
      </p:sp>
      <p:sp>
        <p:nvSpPr>
          <p:cNvPr id="811" name="Google Shape;811;p68"/>
          <p:cNvSpPr/>
          <p:nvPr/>
        </p:nvSpPr>
        <p:spPr>
          <a:xfrm>
            <a:off x="6255720" y="1216080"/>
            <a:ext cx="5015520" cy="48560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5" name="Shape 815"/>
        <p:cNvGrpSpPr/>
        <p:nvPr/>
      </p:nvGrpSpPr>
      <p:grpSpPr>
        <a:xfrm>
          <a:off x="0" y="0"/>
          <a:ext cx="0" cy="0"/>
          <a:chOff x="0" y="0"/>
          <a:chExt cx="0" cy="0"/>
        </a:xfrm>
      </p:grpSpPr>
      <p:sp>
        <p:nvSpPr>
          <p:cNvPr id="816" name="Google Shape;816;p69"/>
          <p:cNvSpPr/>
          <p:nvPr/>
        </p:nvSpPr>
        <p:spPr>
          <a:xfrm>
            <a:off x="229680" y="77760"/>
            <a:ext cx="528624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1" lang="en-US" sz="3600" strike="noStrike">
                <a:solidFill>
                  <a:srgbClr val="5FCAEE"/>
                </a:solidFill>
                <a:latin typeface="Trebuchet MS"/>
                <a:ea typeface="Trebuchet MS"/>
                <a:cs typeface="Trebuchet MS"/>
                <a:sym typeface="Trebuchet MS"/>
              </a:rPr>
              <a:t>WHAT IS FOOTPRINTING?</a:t>
            </a:r>
            <a:endParaRPr b="0" sz="3600" strike="noStrike">
              <a:solidFill>
                <a:srgbClr val="000000"/>
              </a:solidFill>
              <a:latin typeface="Arial"/>
              <a:ea typeface="Arial"/>
              <a:cs typeface="Arial"/>
              <a:sym typeface="Arial"/>
            </a:endParaRPr>
          </a:p>
        </p:txBody>
      </p:sp>
      <p:sp>
        <p:nvSpPr>
          <p:cNvPr id="817" name="Google Shape;817;p69"/>
          <p:cNvSpPr/>
          <p:nvPr/>
        </p:nvSpPr>
        <p:spPr>
          <a:xfrm>
            <a:off x="2761925" y="831925"/>
            <a:ext cx="9226200" cy="5599500"/>
          </a:xfrm>
          <a:prstGeom prst="rect">
            <a:avLst/>
          </a:prstGeom>
          <a:noFill/>
          <a:ln>
            <a:noFill/>
          </a:ln>
        </p:spPr>
        <p:txBody>
          <a:bodyPr anchorCtr="0" anchor="t" bIns="0" lIns="0" spcFirstLastPara="1" rIns="0" wrap="square" tIns="13300">
            <a:spAutoFit/>
          </a:bodyPr>
          <a:lstStyle/>
          <a:p>
            <a:pPr indent="0" lvl="0" marL="12599" marR="0" rtl="0" algn="l">
              <a:lnSpc>
                <a:spcPct val="101846"/>
              </a:lnSpc>
              <a:spcBef>
                <a:spcPts val="0"/>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Definition: the gathering of information about a potential system or network (the  fine art of gathering target information) </a:t>
            </a:r>
            <a:endParaRPr b="0" sz="2600" strike="noStrike">
              <a:solidFill>
                <a:srgbClr val="000000"/>
              </a:solidFill>
              <a:latin typeface="Arial"/>
              <a:ea typeface="Arial"/>
              <a:cs typeface="Arial"/>
              <a:sym typeface="Arial"/>
            </a:endParaRPr>
          </a:p>
          <a:p>
            <a:pPr indent="0" lvl="0" marL="12599" marR="0" rtl="0" algn="l">
              <a:lnSpc>
                <a:spcPct val="100000"/>
              </a:lnSpc>
              <a:spcBef>
                <a:spcPts val="176"/>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a.k.a. fingerprinting</a:t>
            </a:r>
            <a:endParaRPr b="0" sz="2400" strike="noStrike">
              <a:solidFill>
                <a:srgbClr val="000000"/>
              </a:solidFill>
              <a:latin typeface="Arial"/>
              <a:ea typeface="Arial"/>
              <a:cs typeface="Arial"/>
              <a:sym typeface="Arial"/>
            </a:endParaRPr>
          </a:p>
          <a:p>
            <a:pPr indent="0" lvl="0" marL="12600" marR="0" rtl="0" algn="l">
              <a:lnSpc>
                <a:spcPct val="100000"/>
              </a:lnSpc>
              <a:spcBef>
                <a:spcPts val="114"/>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Attacker’s point of view</a:t>
            </a:r>
            <a:endParaRPr b="0" sz="2600" strike="noStrike">
              <a:solidFill>
                <a:srgbClr val="000000"/>
              </a:solidFill>
              <a:latin typeface="Arial"/>
              <a:ea typeface="Arial"/>
              <a:cs typeface="Arial"/>
              <a:sym typeface="Arial"/>
            </a:endParaRPr>
          </a:p>
          <a:p>
            <a:pPr indent="0" lvl="0" marL="12600" marR="0" rtl="0" algn="l">
              <a:lnSpc>
                <a:spcPct val="100000"/>
              </a:lnSpc>
              <a:spcBef>
                <a:spcPts val="20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Identify potential target systems</a:t>
            </a:r>
            <a:endParaRPr b="0" sz="2400" strike="noStrike">
              <a:solidFill>
                <a:srgbClr val="000000"/>
              </a:solidFill>
              <a:latin typeface="Arial"/>
              <a:ea typeface="Arial"/>
              <a:cs typeface="Arial"/>
              <a:sym typeface="Arial"/>
            </a:endParaRPr>
          </a:p>
          <a:p>
            <a:pPr indent="0" lvl="0" marL="12600" marR="0" rtl="0" algn="l">
              <a:lnSpc>
                <a:spcPct val="7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Identify which types of attacks may be  useful on target systems</a:t>
            </a:r>
            <a:endParaRPr b="0" sz="2400" strike="noStrike">
              <a:solidFill>
                <a:srgbClr val="000000"/>
              </a:solidFill>
              <a:latin typeface="Arial"/>
              <a:ea typeface="Arial"/>
              <a:cs typeface="Arial"/>
              <a:sym typeface="Arial"/>
            </a:endParaRPr>
          </a:p>
          <a:p>
            <a:pPr indent="0" lvl="0" marL="12600" marR="0" rtl="0" algn="l">
              <a:lnSpc>
                <a:spcPct val="70000"/>
              </a:lnSpc>
              <a:spcBef>
                <a:spcPts val="1052"/>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Defender’s point of view</a:t>
            </a:r>
            <a:endParaRPr b="0" sz="2600" strike="noStrike">
              <a:solidFill>
                <a:srgbClr val="000000"/>
              </a:solidFill>
              <a:latin typeface="Arial"/>
              <a:ea typeface="Arial"/>
              <a:cs typeface="Arial"/>
              <a:sym typeface="Arial"/>
            </a:endParaRPr>
          </a:p>
          <a:p>
            <a:pPr indent="0" lvl="0" marL="12600" marR="0" rtl="0" algn="l">
              <a:lnSpc>
                <a:spcPct val="7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Know available tools</a:t>
            </a:r>
            <a:endParaRPr b="0" sz="2400" strike="noStrike">
              <a:solidFill>
                <a:srgbClr val="000000"/>
              </a:solidFill>
              <a:latin typeface="Arial"/>
              <a:ea typeface="Arial"/>
              <a:cs typeface="Arial"/>
              <a:sym typeface="Arial"/>
            </a:endParaRPr>
          </a:p>
          <a:p>
            <a:pPr indent="0" lvl="0" marL="12600" marR="0" rtl="0" algn="l">
              <a:lnSpc>
                <a:spcPct val="70000"/>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May be able to tell if system is being footprinted, be more prepared for possible  attack</a:t>
            </a:r>
            <a:endParaRPr b="0" sz="2400" strike="noStrike">
              <a:solidFill>
                <a:srgbClr val="000000"/>
              </a:solidFill>
              <a:latin typeface="Arial"/>
              <a:ea typeface="Arial"/>
              <a:cs typeface="Arial"/>
              <a:sym typeface="Arial"/>
            </a:endParaRPr>
          </a:p>
          <a:p>
            <a:pPr indent="0" lvl="0" marL="12600" marR="0" rtl="0" algn="l">
              <a:lnSpc>
                <a:spcPct val="102041"/>
              </a:lnSpc>
              <a:spcBef>
                <a:spcPts val="20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Vulnerability analysis: know what information you’re giving away, what weaknesses you have</a:t>
            </a:r>
            <a:endParaRPr b="0" sz="2400" strike="noStrike">
              <a:solidFill>
                <a:srgbClr val="000000"/>
              </a:solidFill>
              <a:latin typeface="Arial"/>
              <a:ea typeface="Arial"/>
              <a:cs typeface="Arial"/>
              <a:sym typeface="Arial"/>
            </a:endParaRPr>
          </a:p>
        </p:txBody>
      </p:sp>
      <p:sp>
        <p:nvSpPr>
          <p:cNvPr id="818" name="Google Shape;818;p69"/>
          <p:cNvSpPr/>
          <p:nvPr/>
        </p:nvSpPr>
        <p:spPr>
          <a:xfrm>
            <a:off x="285480" y="2587680"/>
            <a:ext cx="2209320" cy="12380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2" name="Shape 822"/>
        <p:cNvGrpSpPr/>
        <p:nvPr/>
      </p:nvGrpSpPr>
      <p:grpSpPr>
        <a:xfrm>
          <a:off x="0" y="0"/>
          <a:ext cx="0" cy="0"/>
          <a:chOff x="0" y="0"/>
          <a:chExt cx="0" cy="0"/>
        </a:xfrm>
      </p:grpSpPr>
      <p:sp>
        <p:nvSpPr>
          <p:cNvPr id="823" name="Google Shape;823;p70"/>
          <p:cNvSpPr/>
          <p:nvPr/>
        </p:nvSpPr>
        <p:spPr>
          <a:xfrm>
            <a:off x="166320" y="19080"/>
            <a:ext cx="5283000" cy="11095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1" lang="en-US" sz="3600" strike="noStrike">
                <a:solidFill>
                  <a:srgbClr val="5FCAEE"/>
                </a:solidFill>
                <a:latin typeface="Trebuchet MS"/>
                <a:ea typeface="Trebuchet MS"/>
                <a:cs typeface="Trebuchet MS"/>
                <a:sym typeface="Trebuchet MS"/>
              </a:rPr>
              <a:t>WHAT IS FOOTPRINTING?</a:t>
            </a:r>
            <a:endParaRPr b="0" sz="3600" strike="noStrike">
              <a:solidFill>
                <a:srgbClr val="000000"/>
              </a:solidFill>
              <a:latin typeface="Arial"/>
              <a:ea typeface="Arial"/>
              <a:cs typeface="Arial"/>
              <a:sym typeface="Arial"/>
            </a:endParaRPr>
          </a:p>
        </p:txBody>
      </p:sp>
      <p:sp>
        <p:nvSpPr>
          <p:cNvPr id="824" name="Google Shape;824;p70"/>
          <p:cNvSpPr/>
          <p:nvPr/>
        </p:nvSpPr>
        <p:spPr>
          <a:xfrm>
            <a:off x="350640" y="873000"/>
            <a:ext cx="4758840" cy="5388480"/>
          </a:xfrm>
          <a:prstGeom prst="rect">
            <a:avLst/>
          </a:prstGeom>
          <a:noFill/>
          <a:ln>
            <a:noFill/>
          </a:ln>
        </p:spPr>
        <p:txBody>
          <a:bodyPr anchorCtr="0" anchor="t" bIns="0" lIns="0" spcFirstLastPara="1" rIns="0" wrap="square" tIns="60825">
            <a:spAutoFit/>
          </a:bodyPr>
          <a:lstStyle/>
          <a:p>
            <a:pPr indent="0" lvl="0" marL="12600" marR="0" rtl="0" algn="l">
              <a:lnSpc>
                <a:spcPct val="100000"/>
              </a:lnSpc>
              <a:spcBef>
                <a:spcPts val="0"/>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System (Local or Remote)</a:t>
            </a:r>
            <a:endParaRPr b="0" sz="2600" strike="noStrike">
              <a:solidFill>
                <a:srgbClr val="000000"/>
              </a:solidFill>
              <a:latin typeface="Arial"/>
              <a:ea typeface="Arial"/>
              <a:cs typeface="Arial"/>
              <a:sym typeface="Arial"/>
            </a:endParaRPr>
          </a:p>
          <a:p>
            <a:pPr indent="0" lvl="0" marL="12600" marR="0" rtl="0" algn="l">
              <a:lnSpc>
                <a:spcPct val="100000"/>
              </a:lnSpc>
              <a:spcBef>
                <a:spcPts val="440"/>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IP Address, Name and Domain</a:t>
            </a:r>
            <a:endParaRPr b="0" sz="2600" strike="noStrike">
              <a:solidFill>
                <a:srgbClr val="000000"/>
              </a:solidFill>
              <a:latin typeface="Arial"/>
              <a:ea typeface="Arial"/>
              <a:cs typeface="Arial"/>
              <a:sym typeface="Arial"/>
            </a:endParaRPr>
          </a:p>
          <a:p>
            <a:pPr indent="0" lvl="0" marL="12600" marR="0" rtl="0" algn="l">
              <a:lnSpc>
                <a:spcPct val="100000"/>
              </a:lnSpc>
              <a:spcBef>
                <a:spcPts val="426"/>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Operating System</a:t>
            </a:r>
            <a:endParaRPr b="0" sz="2600" strike="noStrike">
              <a:solidFill>
                <a:srgbClr val="000000"/>
              </a:solidFill>
              <a:latin typeface="Arial"/>
              <a:ea typeface="Arial"/>
              <a:cs typeface="Arial"/>
              <a:sym typeface="Arial"/>
            </a:endParaRPr>
          </a:p>
          <a:p>
            <a:pPr indent="0" lvl="0" marL="12600" marR="0" rtl="0" algn="l">
              <a:lnSpc>
                <a:spcPct val="95791"/>
              </a:lnSpc>
              <a:spcBef>
                <a:spcPts val="1038"/>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Type (Windows, Linux,  Solaris, Mac)</a:t>
            </a:r>
            <a:endParaRPr b="0" sz="2400" strike="noStrike">
              <a:solidFill>
                <a:srgbClr val="000000"/>
              </a:solidFill>
              <a:latin typeface="Arial"/>
              <a:ea typeface="Arial"/>
              <a:cs typeface="Arial"/>
              <a:sym typeface="Arial"/>
            </a:endParaRPr>
          </a:p>
          <a:p>
            <a:pPr indent="0" lvl="0" marL="12600" marR="0" rtl="0" algn="l">
              <a:lnSpc>
                <a:spcPct val="95791"/>
              </a:lnSpc>
              <a:spcBef>
                <a:spcPts val="1052"/>
              </a:spcBef>
              <a:spcAft>
                <a:spcPts val="0"/>
              </a:spcAft>
              <a:buNone/>
            </a:pPr>
            <a:r>
              <a:rPr b="0" lang="en-US" sz="1900" strike="noStrike">
                <a:solidFill>
                  <a:srgbClr val="5FCAEE"/>
                </a:solidFill>
                <a:latin typeface="Arial"/>
                <a:ea typeface="Arial"/>
                <a:cs typeface="Arial"/>
                <a:sym typeface="Arial"/>
              </a:rPr>
              <a:t> </a:t>
            </a:r>
            <a:r>
              <a:rPr b="0" lang="en-US" sz="2400" strike="noStrike">
                <a:solidFill>
                  <a:srgbClr val="404040"/>
                </a:solidFill>
                <a:latin typeface="Trebuchet MS"/>
                <a:ea typeface="Trebuchet MS"/>
                <a:cs typeface="Trebuchet MS"/>
                <a:sym typeface="Trebuchet MS"/>
              </a:rPr>
              <a:t>Version (XP/Vista/7/10,  Redhat, Fedora, SuSe,  Ubuntu, OS X)</a:t>
            </a:r>
            <a:endParaRPr b="0" sz="2400" strike="noStrike">
              <a:solidFill>
                <a:srgbClr val="000000"/>
              </a:solidFill>
              <a:latin typeface="Arial"/>
              <a:ea typeface="Arial"/>
              <a:cs typeface="Arial"/>
              <a:sym typeface="Arial"/>
            </a:endParaRPr>
          </a:p>
          <a:p>
            <a:pPr indent="0" lvl="0" marL="12600" marR="0" rtl="0" algn="l">
              <a:lnSpc>
                <a:spcPct val="80000"/>
              </a:lnSpc>
              <a:spcBef>
                <a:spcPts val="1075"/>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Usernames (and their  passwords)</a:t>
            </a:r>
            <a:endParaRPr b="0" sz="2600" strike="noStrike">
              <a:solidFill>
                <a:srgbClr val="000000"/>
              </a:solidFill>
              <a:latin typeface="Arial"/>
              <a:ea typeface="Arial"/>
              <a:cs typeface="Arial"/>
              <a:sym typeface="Arial"/>
            </a:endParaRPr>
          </a:p>
          <a:p>
            <a:pPr indent="0" lvl="0" marL="12600" marR="0" rtl="0" algn="l">
              <a:lnSpc>
                <a:spcPct val="100000"/>
              </a:lnSpc>
              <a:spcBef>
                <a:spcPts val="426"/>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File structure</a:t>
            </a:r>
            <a:endParaRPr b="0" sz="2600" strike="noStrike">
              <a:solidFill>
                <a:srgbClr val="000000"/>
              </a:solidFill>
              <a:latin typeface="Arial"/>
              <a:ea typeface="Arial"/>
              <a:cs typeface="Arial"/>
              <a:sym typeface="Arial"/>
            </a:endParaRPr>
          </a:p>
          <a:p>
            <a:pPr indent="0" lvl="0" marL="12600" marR="0" rtl="0" algn="l">
              <a:lnSpc>
                <a:spcPct val="96153"/>
              </a:lnSpc>
              <a:spcBef>
                <a:spcPts val="1038"/>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Open Ports (what  services/programs are  running on the system)</a:t>
            </a:r>
            <a:endParaRPr b="0" sz="2600" strike="noStrike">
              <a:solidFill>
                <a:srgbClr val="000000"/>
              </a:solidFill>
              <a:latin typeface="Arial"/>
              <a:ea typeface="Arial"/>
              <a:cs typeface="Arial"/>
              <a:sym typeface="Arial"/>
            </a:endParaRPr>
          </a:p>
        </p:txBody>
      </p:sp>
      <p:sp>
        <p:nvSpPr>
          <p:cNvPr id="825" name="Google Shape;825;p70"/>
          <p:cNvSpPr/>
          <p:nvPr/>
        </p:nvSpPr>
        <p:spPr>
          <a:xfrm>
            <a:off x="5223600" y="866880"/>
            <a:ext cx="4782960" cy="5180400"/>
          </a:xfrm>
          <a:prstGeom prst="rect">
            <a:avLst/>
          </a:prstGeom>
          <a:noFill/>
          <a:ln>
            <a:noFill/>
          </a:ln>
        </p:spPr>
        <p:txBody>
          <a:bodyPr anchorCtr="0" anchor="t" bIns="0" lIns="0" spcFirstLastPara="1" rIns="0" wrap="square" tIns="64800">
            <a:spAutoFit/>
          </a:bodyPr>
          <a:lstStyle/>
          <a:p>
            <a:pPr indent="0" lvl="0" marL="1260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Networks / Enterprises</a:t>
            </a:r>
            <a:endParaRPr b="0" sz="2800" strike="noStrike">
              <a:solidFill>
                <a:srgbClr val="000000"/>
              </a:solidFill>
              <a:latin typeface="Arial"/>
              <a:ea typeface="Arial"/>
              <a:cs typeface="Arial"/>
              <a:sym typeface="Arial"/>
            </a:endParaRPr>
          </a:p>
          <a:p>
            <a:pPr indent="0" lvl="0" marL="12600" marR="0" rtl="0" algn="l">
              <a:lnSpc>
                <a:spcPct val="80000"/>
              </a:lnSpc>
              <a:spcBef>
                <a:spcPts val="1075"/>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System information for all  hosts</a:t>
            </a:r>
            <a:endParaRPr b="0" sz="2600" strike="noStrike">
              <a:solidFill>
                <a:srgbClr val="000000"/>
              </a:solidFill>
              <a:latin typeface="Arial"/>
              <a:ea typeface="Arial"/>
              <a:cs typeface="Arial"/>
              <a:sym typeface="Arial"/>
            </a:endParaRPr>
          </a:p>
          <a:p>
            <a:pPr indent="0" lvl="0" marL="12600" marR="0" rtl="0" algn="l">
              <a:lnSpc>
                <a:spcPct val="100000"/>
              </a:lnSpc>
              <a:spcBef>
                <a:spcPts val="426"/>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Network topology</a:t>
            </a:r>
            <a:endParaRPr b="0" sz="2600" strike="noStrike">
              <a:solidFill>
                <a:srgbClr val="000000"/>
              </a:solidFill>
              <a:latin typeface="Arial"/>
              <a:ea typeface="Arial"/>
              <a:cs typeface="Arial"/>
              <a:sym typeface="Arial"/>
            </a:endParaRPr>
          </a:p>
          <a:p>
            <a:pPr indent="0" lvl="0" marL="12600" marR="0" rtl="0" algn="l">
              <a:lnSpc>
                <a:spcPct val="100000"/>
              </a:lnSpc>
              <a:spcBef>
                <a:spcPts val="477"/>
              </a:spcBef>
              <a:spcAft>
                <a:spcPts val="0"/>
              </a:spcAft>
              <a:buNone/>
            </a:pPr>
            <a:r>
              <a:rPr b="0" lang="en-US" sz="1900" strike="noStrike">
                <a:solidFill>
                  <a:srgbClr val="5FCAEE"/>
                </a:solidFill>
                <a:latin typeface="Arial"/>
                <a:ea typeface="Arial"/>
                <a:cs typeface="Arial"/>
                <a:sym typeface="Arial"/>
              </a:rPr>
              <a:t></a:t>
            </a:r>
            <a:r>
              <a:rPr b="0" lang="en-US" sz="2400" strike="noStrike">
                <a:solidFill>
                  <a:srgbClr val="404040"/>
                </a:solidFill>
                <a:latin typeface="Trebuchet MS"/>
                <a:ea typeface="Trebuchet MS"/>
                <a:cs typeface="Trebuchet MS"/>
                <a:sym typeface="Trebuchet MS"/>
              </a:rPr>
              <a:t>Gateways</a:t>
            </a:r>
            <a:endParaRPr b="0" sz="2400" strike="noStrike">
              <a:solidFill>
                <a:srgbClr val="000000"/>
              </a:solidFill>
              <a:latin typeface="Arial"/>
              <a:ea typeface="Arial"/>
              <a:cs typeface="Arial"/>
              <a:sym typeface="Arial"/>
            </a:endParaRPr>
          </a:p>
          <a:p>
            <a:pPr indent="0" lvl="0" marL="12600" marR="0" rtl="0" algn="l">
              <a:lnSpc>
                <a:spcPct val="100000"/>
              </a:lnSpc>
              <a:spcBef>
                <a:spcPts val="477"/>
              </a:spcBef>
              <a:spcAft>
                <a:spcPts val="0"/>
              </a:spcAft>
              <a:buNone/>
            </a:pPr>
            <a:r>
              <a:rPr b="0" lang="en-US" sz="1900" strike="noStrike">
                <a:solidFill>
                  <a:srgbClr val="5FCAEE"/>
                </a:solidFill>
                <a:latin typeface="Arial"/>
                <a:ea typeface="Arial"/>
                <a:cs typeface="Arial"/>
                <a:sym typeface="Arial"/>
              </a:rPr>
              <a:t></a:t>
            </a:r>
            <a:r>
              <a:rPr b="0" lang="en-US" sz="2400" strike="noStrike">
                <a:solidFill>
                  <a:srgbClr val="404040"/>
                </a:solidFill>
                <a:latin typeface="Trebuchet MS"/>
                <a:ea typeface="Trebuchet MS"/>
                <a:cs typeface="Trebuchet MS"/>
                <a:sym typeface="Trebuchet MS"/>
              </a:rPr>
              <a:t>Firewalls</a:t>
            </a:r>
            <a:endParaRPr b="0" sz="2400" strike="noStrike">
              <a:solidFill>
                <a:srgbClr val="000000"/>
              </a:solidFill>
              <a:latin typeface="Arial"/>
              <a:ea typeface="Arial"/>
              <a:cs typeface="Arial"/>
              <a:sym typeface="Arial"/>
            </a:endParaRPr>
          </a:p>
          <a:p>
            <a:pPr indent="0" lvl="0" marL="12600" marR="0" rtl="0" algn="l">
              <a:lnSpc>
                <a:spcPct val="100000"/>
              </a:lnSpc>
              <a:spcBef>
                <a:spcPts val="477"/>
              </a:spcBef>
              <a:spcAft>
                <a:spcPts val="0"/>
              </a:spcAft>
              <a:buNone/>
            </a:pPr>
            <a:r>
              <a:rPr b="0" lang="en-US" sz="1900" strike="noStrike">
                <a:solidFill>
                  <a:srgbClr val="5FCAEE"/>
                </a:solidFill>
                <a:latin typeface="Arial"/>
                <a:ea typeface="Arial"/>
                <a:cs typeface="Arial"/>
                <a:sym typeface="Arial"/>
              </a:rPr>
              <a:t></a:t>
            </a:r>
            <a:r>
              <a:rPr b="0" lang="en-US" sz="2400" strike="noStrike">
                <a:solidFill>
                  <a:srgbClr val="404040"/>
                </a:solidFill>
                <a:latin typeface="Trebuchet MS"/>
                <a:ea typeface="Trebuchet MS"/>
                <a:cs typeface="Trebuchet MS"/>
                <a:sym typeface="Trebuchet MS"/>
              </a:rPr>
              <a:t>Overall topology</a:t>
            </a:r>
            <a:endParaRPr b="0" sz="2400" strike="noStrike">
              <a:solidFill>
                <a:srgbClr val="000000"/>
              </a:solidFill>
              <a:latin typeface="Arial"/>
              <a:ea typeface="Arial"/>
              <a:cs typeface="Arial"/>
              <a:sym typeface="Arial"/>
            </a:endParaRPr>
          </a:p>
          <a:p>
            <a:pPr indent="0" lvl="0" marL="12600" marR="0" rtl="0" algn="l">
              <a:lnSpc>
                <a:spcPct val="100000"/>
              </a:lnSpc>
              <a:spcBef>
                <a:spcPts val="363"/>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Network traffic information</a:t>
            </a:r>
            <a:endParaRPr b="0" sz="2800" strike="noStrike">
              <a:solidFill>
                <a:srgbClr val="000000"/>
              </a:solidFill>
              <a:latin typeface="Arial"/>
              <a:ea typeface="Arial"/>
              <a:cs typeface="Arial"/>
              <a:sym typeface="Arial"/>
            </a:endParaRPr>
          </a:p>
          <a:p>
            <a:pPr indent="0" lvl="0" marL="12600" marR="0" rtl="0" algn="l">
              <a:lnSpc>
                <a:spcPct val="100000"/>
              </a:lnSpc>
              <a:spcBef>
                <a:spcPts val="389"/>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Specialized servers</a:t>
            </a:r>
            <a:endParaRPr b="0" sz="2800" strike="noStrike">
              <a:solidFill>
                <a:srgbClr val="000000"/>
              </a:solidFill>
              <a:latin typeface="Arial"/>
              <a:ea typeface="Arial"/>
              <a:cs typeface="Arial"/>
              <a:sym typeface="Arial"/>
            </a:endParaRPr>
          </a:p>
          <a:p>
            <a:pPr indent="0" lvl="0" marL="12600" marR="0" rtl="0" algn="l">
              <a:lnSpc>
                <a:spcPct val="96153"/>
              </a:lnSpc>
              <a:spcBef>
                <a:spcPts val="1027"/>
              </a:spcBef>
              <a:spcAft>
                <a:spcPts val="0"/>
              </a:spcAft>
              <a:buNone/>
            </a:pPr>
            <a:r>
              <a:rPr b="0" lang="en-US" sz="2000" strike="noStrike">
                <a:solidFill>
                  <a:srgbClr val="5FCAEE"/>
                </a:solidFill>
                <a:latin typeface="Arial"/>
                <a:ea typeface="Arial"/>
                <a:cs typeface="Arial"/>
                <a:sym typeface="Arial"/>
              </a:rPr>
              <a:t> </a:t>
            </a:r>
            <a:r>
              <a:rPr b="0" lang="en-US" sz="2600" strike="noStrike">
                <a:solidFill>
                  <a:srgbClr val="404040"/>
                </a:solidFill>
                <a:latin typeface="Trebuchet MS"/>
                <a:ea typeface="Trebuchet MS"/>
                <a:cs typeface="Trebuchet MS"/>
                <a:sym typeface="Trebuchet MS"/>
              </a:rPr>
              <a:t>Web, Database, FTP,  Email, etc.</a:t>
            </a:r>
            <a:endParaRPr b="0" sz="2600" strike="noStrike">
              <a:solidFill>
                <a:srgbClr val="000000"/>
              </a:solidFill>
              <a:latin typeface="Arial"/>
              <a:ea typeface="Arial"/>
              <a:cs typeface="Arial"/>
              <a:sym typeface="Arial"/>
            </a:endParaRPr>
          </a:p>
          <a:p>
            <a:pPr indent="0" lvl="0" marL="12600" marR="0" rtl="0" algn="l">
              <a:lnSpc>
                <a:spcPct val="100000"/>
              </a:lnSpc>
              <a:spcBef>
                <a:spcPts val="389"/>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Social Media</a:t>
            </a:r>
            <a:endParaRPr b="0" sz="2800" strike="noStrike">
              <a:solidFill>
                <a:srgbClr val="000000"/>
              </a:solidFill>
              <a:latin typeface="Arial"/>
              <a:ea typeface="Arial"/>
              <a:cs typeface="Arial"/>
              <a:sym typeface="Arial"/>
            </a:endParaRPr>
          </a:p>
        </p:txBody>
      </p:sp>
      <p:sp>
        <p:nvSpPr>
          <p:cNvPr id="826" name="Google Shape;826;p70"/>
          <p:cNvSpPr/>
          <p:nvPr/>
        </p:nvSpPr>
        <p:spPr>
          <a:xfrm>
            <a:off x="10136520" y="2471760"/>
            <a:ext cx="2001960" cy="23414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6"/>
          <p:cNvSpPr/>
          <p:nvPr/>
        </p:nvSpPr>
        <p:spPr>
          <a:xfrm>
            <a:off x="444240" y="19080"/>
            <a:ext cx="3006360" cy="57456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Cyber Security</a:t>
            </a:r>
            <a:endParaRPr b="0" sz="3600" strike="noStrike">
              <a:solidFill>
                <a:srgbClr val="000000"/>
              </a:solidFill>
              <a:latin typeface="Calibri"/>
              <a:ea typeface="Calibri"/>
              <a:cs typeface="Calibri"/>
              <a:sym typeface="Calibri"/>
            </a:endParaRPr>
          </a:p>
        </p:txBody>
      </p:sp>
      <p:sp>
        <p:nvSpPr>
          <p:cNvPr id="292" name="Google Shape;292;p6"/>
          <p:cNvSpPr/>
          <p:nvPr/>
        </p:nvSpPr>
        <p:spPr>
          <a:xfrm>
            <a:off x="502926" y="1160650"/>
            <a:ext cx="11048100" cy="1719000"/>
          </a:xfrm>
          <a:prstGeom prst="rect">
            <a:avLst/>
          </a:prstGeom>
          <a:noFill/>
          <a:ln>
            <a:noFill/>
          </a:ln>
        </p:spPr>
        <p:txBody>
          <a:bodyPr anchorCtr="0" anchor="t" bIns="0" lIns="0" spcFirstLastPara="1" rIns="0" wrap="square" tIns="12225">
            <a:spAutoFit/>
          </a:bodyPr>
          <a:lstStyle/>
          <a:p>
            <a:pPr indent="-228600" lvl="0" marL="241200" marR="0" rtl="0" algn="l">
              <a:lnSpc>
                <a:spcPct val="100000"/>
              </a:lnSpc>
              <a:spcBef>
                <a:spcPts val="0"/>
              </a:spcBef>
              <a:spcAft>
                <a:spcPts val="0"/>
              </a:spcAft>
              <a:buClr>
                <a:srgbClr val="5FCAEE"/>
              </a:buClr>
              <a:buSzPts val="2800"/>
              <a:buFont typeface="Arial"/>
              <a:buChar char="•"/>
            </a:pPr>
            <a:r>
              <a:rPr b="0" lang="en-US" sz="2800" strike="noStrike">
                <a:solidFill>
                  <a:srgbClr val="000000"/>
                </a:solidFill>
                <a:latin typeface="Calibri"/>
                <a:ea typeface="Calibri"/>
                <a:cs typeface="Calibri"/>
                <a:sym typeface="Calibri"/>
              </a:rPr>
              <a:t>Cyber security refers to the body of technologies, processes,  and practices designed to protect networks, devices,  programs, and data from attack, damage, or unauthorized  access.</a:t>
            </a:r>
            <a:endParaRPr b="0" sz="2800" strike="noStrike">
              <a:solidFill>
                <a:srgbClr val="000000"/>
              </a:solidFill>
              <a:latin typeface="Calibri"/>
              <a:ea typeface="Calibri"/>
              <a:cs typeface="Calibri"/>
              <a:sym typeface="Calibri"/>
            </a:endParaRPr>
          </a:p>
        </p:txBody>
      </p:sp>
      <p:sp>
        <p:nvSpPr>
          <p:cNvPr id="293" name="Google Shape;293;p6"/>
          <p:cNvSpPr/>
          <p:nvPr/>
        </p:nvSpPr>
        <p:spPr>
          <a:xfrm>
            <a:off x="766440" y="2990880"/>
            <a:ext cx="8284320" cy="31892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0" name="Shape 830"/>
        <p:cNvGrpSpPr/>
        <p:nvPr/>
      </p:nvGrpSpPr>
      <p:grpSpPr>
        <a:xfrm>
          <a:off x="0" y="0"/>
          <a:ext cx="0" cy="0"/>
          <a:chOff x="0" y="0"/>
          <a:chExt cx="0" cy="0"/>
        </a:xfrm>
      </p:grpSpPr>
      <p:sp>
        <p:nvSpPr>
          <p:cNvPr id="831" name="Google Shape;831;p71"/>
          <p:cNvSpPr/>
          <p:nvPr/>
        </p:nvSpPr>
        <p:spPr>
          <a:xfrm>
            <a:off x="166327" y="19075"/>
            <a:ext cx="5859900" cy="11094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Vulnerability Scanner</a:t>
            </a:r>
            <a:endParaRPr b="0" sz="3600" strike="noStrike">
              <a:solidFill>
                <a:srgbClr val="000000"/>
              </a:solidFill>
              <a:latin typeface="Arial"/>
              <a:ea typeface="Arial"/>
              <a:cs typeface="Arial"/>
              <a:sym typeface="Arial"/>
            </a:endParaRPr>
          </a:p>
        </p:txBody>
      </p:sp>
      <p:sp>
        <p:nvSpPr>
          <p:cNvPr id="832" name="Google Shape;832;p71"/>
          <p:cNvSpPr/>
          <p:nvPr/>
        </p:nvSpPr>
        <p:spPr>
          <a:xfrm>
            <a:off x="350640" y="914400"/>
            <a:ext cx="8952480" cy="3778920"/>
          </a:xfrm>
          <a:prstGeom prst="rect">
            <a:avLst/>
          </a:prstGeom>
          <a:noFill/>
          <a:ln>
            <a:noFill/>
          </a:ln>
        </p:spPr>
        <p:txBody>
          <a:bodyPr anchorCtr="0" anchor="t" bIns="0" lIns="0" spcFirstLastPara="1" rIns="0" wrap="square" tIns="93950">
            <a:spAutoFit/>
          </a:bodyPr>
          <a:lstStyle/>
          <a:p>
            <a:pPr indent="-343080" lvl="0" marL="355680" marR="0" rtl="0" algn="l">
              <a:lnSpc>
                <a:spcPct val="95964"/>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Functions of Vulnerability Scanner are far different  from firewall or intrusion detection system.</a:t>
            </a:r>
            <a:endParaRPr b="0" sz="2800" strike="noStrike">
              <a:solidFill>
                <a:srgbClr val="000000"/>
              </a:solidFill>
              <a:latin typeface="Arial"/>
              <a:ea typeface="Arial"/>
              <a:cs typeface="Arial"/>
              <a:sym typeface="Arial"/>
            </a:endParaRPr>
          </a:p>
          <a:p>
            <a:pPr indent="-343080" lvl="0" marL="355680" marR="0" rtl="0" algn="l">
              <a:lnSpc>
                <a:spcPct val="80000"/>
              </a:lnSpc>
              <a:spcBef>
                <a:spcPts val="1089"/>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Vulnerability scanning tools helps you in protecting  your organization from any kind of security risks or  threats by scanning with deep inspection of  endpoints to ensure that they are configured securely  and correctly.</a:t>
            </a:r>
            <a:endParaRPr b="0" sz="2800" strike="noStrike">
              <a:solidFill>
                <a:srgbClr val="000000"/>
              </a:solidFill>
              <a:latin typeface="Arial"/>
              <a:ea typeface="Arial"/>
              <a:cs typeface="Arial"/>
              <a:sym typeface="Arial"/>
            </a:endParaRPr>
          </a:p>
          <a:p>
            <a:pPr indent="-343080" lvl="0" marL="355680" marR="0" rtl="0" algn="l">
              <a:lnSpc>
                <a:spcPct val="80000"/>
              </a:lnSpc>
              <a:spcBef>
                <a:spcPts val="1052"/>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The prime aim of running a vulnerability scanner is to  identify the devices that are open for vulnerabilities.</a:t>
            </a:r>
            <a:endParaRPr b="0" sz="2800" strike="noStrike">
              <a:solidFill>
                <a:srgbClr val="000000"/>
              </a:solidFill>
              <a:latin typeface="Arial"/>
              <a:ea typeface="Arial"/>
              <a:cs typeface="Arial"/>
              <a:sym typeface="Arial"/>
            </a:endParaRPr>
          </a:p>
        </p:txBody>
      </p:sp>
      <p:sp>
        <p:nvSpPr>
          <p:cNvPr id="833" name="Google Shape;833;p71"/>
          <p:cNvSpPr/>
          <p:nvPr/>
        </p:nvSpPr>
        <p:spPr>
          <a:xfrm>
            <a:off x="2801525" y="4810200"/>
            <a:ext cx="4760400" cy="192390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7" name="Shape 837"/>
        <p:cNvGrpSpPr/>
        <p:nvPr/>
      </p:nvGrpSpPr>
      <p:grpSpPr>
        <a:xfrm>
          <a:off x="0" y="0"/>
          <a:ext cx="0" cy="0"/>
          <a:chOff x="0" y="0"/>
          <a:chExt cx="0" cy="0"/>
        </a:xfrm>
      </p:grpSpPr>
      <p:sp>
        <p:nvSpPr>
          <p:cNvPr id="838" name="Google Shape;838;p72"/>
          <p:cNvSpPr/>
          <p:nvPr/>
        </p:nvSpPr>
        <p:spPr>
          <a:xfrm>
            <a:off x="213850" y="19075"/>
            <a:ext cx="7678800" cy="6954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Types of Vulnerability Scanner</a:t>
            </a:r>
            <a:endParaRPr b="0" sz="3600" strike="noStrike">
              <a:solidFill>
                <a:srgbClr val="000000"/>
              </a:solidFill>
              <a:latin typeface="Arial"/>
              <a:ea typeface="Arial"/>
              <a:cs typeface="Arial"/>
              <a:sym typeface="Arial"/>
            </a:endParaRPr>
          </a:p>
        </p:txBody>
      </p:sp>
      <p:sp>
        <p:nvSpPr>
          <p:cNvPr id="839" name="Google Shape;839;p72"/>
          <p:cNvSpPr/>
          <p:nvPr/>
        </p:nvSpPr>
        <p:spPr>
          <a:xfrm>
            <a:off x="421920" y="1050840"/>
            <a:ext cx="5633640" cy="3330360"/>
          </a:xfrm>
          <a:prstGeom prst="rect">
            <a:avLst/>
          </a:prstGeom>
          <a:noFill/>
          <a:ln>
            <a:noFill/>
          </a:ln>
        </p:spPr>
        <p:txBody>
          <a:bodyPr anchorCtr="0" anchor="t" bIns="0" lIns="0" spcFirstLastPara="1" rIns="0" wrap="square" tIns="55075">
            <a:spAutoFit/>
          </a:bodyPr>
          <a:lstStyle/>
          <a:p>
            <a:pPr indent="0" lvl="0" marL="12600" marR="0" rtl="0" algn="l">
              <a:lnSpc>
                <a:spcPct val="100000"/>
              </a:lnSpc>
              <a:spcBef>
                <a:spcPts val="0"/>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Port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89"/>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Network vulnerability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75"/>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Web application security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75"/>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Database security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89"/>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Host based vulnerability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75"/>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ERP security scanner.</a:t>
            </a:r>
            <a:endParaRPr b="0" sz="2800" strike="noStrike">
              <a:solidFill>
                <a:srgbClr val="000000"/>
              </a:solidFill>
              <a:latin typeface="Arial"/>
              <a:ea typeface="Arial"/>
              <a:cs typeface="Arial"/>
              <a:sym typeface="Arial"/>
            </a:endParaRPr>
          </a:p>
          <a:p>
            <a:pPr indent="0" lvl="0" marL="12600" marR="0" rtl="0" algn="l">
              <a:lnSpc>
                <a:spcPct val="100000"/>
              </a:lnSpc>
              <a:spcBef>
                <a:spcPts val="375"/>
              </a:spcBef>
              <a:spcAft>
                <a:spcPts val="0"/>
              </a:spcAft>
              <a:buNone/>
            </a:pPr>
            <a:r>
              <a:rPr b="0" lang="en-US" sz="2200" strike="noStrike">
                <a:solidFill>
                  <a:srgbClr val="5FCAEE"/>
                </a:solidFill>
                <a:latin typeface="Arial"/>
                <a:ea typeface="Arial"/>
                <a:cs typeface="Arial"/>
                <a:sym typeface="Arial"/>
              </a:rPr>
              <a:t> </a:t>
            </a:r>
            <a:r>
              <a:rPr b="0" lang="en-US" sz="2800" strike="noStrike">
                <a:solidFill>
                  <a:srgbClr val="404040"/>
                </a:solidFill>
                <a:latin typeface="Trebuchet MS"/>
                <a:ea typeface="Trebuchet MS"/>
                <a:cs typeface="Trebuchet MS"/>
                <a:sym typeface="Trebuchet MS"/>
              </a:rPr>
              <a:t>Single vulnerability tests.</a:t>
            </a:r>
            <a:endParaRPr b="0" sz="2800" strike="noStrike">
              <a:solidFill>
                <a:srgbClr val="000000"/>
              </a:solidFill>
              <a:latin typeface="Arial"/>
              <a:ea typeface="Arial"/>
              <a:cs typeface="Arial"/>
              <a:sym typeface="Arial"/>
            </a:endParaRPr>
          </a:p>
        </p:txBody>
      </p:sp>
      <p:sp>
        <p:nvSpPr>
          <p:cNvPr id="840" name="Google Shape;840;p72"/>
          <p:cNvSpPr/>
          <p:nvPr/>
        </p:nvSpPr>
        <p:spPr>
          <a:xfrm>
            <a:off x="1506240" y="4417920"/>
            <a:ext cx="5943240" cy="2384640"/>
          </a:xfrm>
          <a:prstGeom prst="rect">
            <a:avLst/>
          </a:prstGeom>
          <a:blipFill rotWithShape="1">
            <a:blip r:embed="rId3">
              <a:alphaModFix/>
            </a:blip>
            <a:stretch>
              <a:fillRect b="0" l="0" r="0" t="0"/>
            </a:stretch>
          </a:blipFill>
          <a:ln>
            <a:noFill/>
          </a:ln>
        </p:spPr>
        <p:txBody>
          <a:bodyPr anchorCtr="0" anchor="ctr" bIns="46800" lIns="90000" spcFirstLastPara="1" rIns="90000" wrap="square" tIns="46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4" name="Shape 844"/>
        <p:cNvGrpSpPr/>
        <p:nvPr/>
      </p:nvGrpSpPr>
      <p:grpSpPr>
        <a:xfrm>
          <a:off x="0" y="0"/>
          <a:ext cx="0" cy="0"/>
          <a:chOff x="0" y="0"/>
          <a:chExt cx="0" cy="0"/>
        </a:xfrm>
      </p:grpSpPr>
      <p:sp>
        <p:nvSpPr>
          <p:cNvPr id="845" name="Google Shape;845;p73"/>
          <p:cNvSpPr/>
          <p:nvPr/>
        </p:nvSpPr>
        <p:spPr>
          <a:xfrm>
            <a:off x="388457" y="19075"/>
            <a:ext cx="5232300" cy="57450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215F94"/>
                </a:solidFill>
                <a:latin typeface="Trebuchet MS"/>
                <a:ea typeface="Trebuchet MS"/>
                <a:cs typeface="Trebuchet MS"/>
                <a:sym typeface="Trebuchet MS"/>
              </a:rPr>
              <a:t>Virus Detection</a:t>
            </a:r>
            <a:endParaRPr b="0" sz="3600" strike="noStrike">
              <a:solidFill>
                <a:srgbClr val="000000"/>
              </a:solidFill>
              <a:latin typeface="Arial"/>
              <a:ea typeface="Arial"/>
              <a:cs typeface="Arial"/>
              <a:sym typeface="Arial"/>
            </a:endParaRPr>
          </a:p>
        </p:txBody>
      </p:sp>
      <p:sp>
        <p:nvSpPr>
          <p:cNvPr id="846" name="Google Shape;846;p73"/>
          <p:cNvSpPr/>
          <p:nvPr/>
        </p:nvSpPr>
        <p:spPr>
          <a:xfrm>
            <a:off x="296650" y="812874"/>
            <a:ext cx="9503700" cy="5448000"/>
          </a:xfrm>
          <a:prstGeom prst="rect">
            <a:avLst/>
          </a:prstGeom>
          <a:noFill/>
          <a:ln>
            <a:noFill/>
          </a:ln>
        </p:spPr>
        <p:txBody>
          <a:bodyPr anchorCtr="0" anchor="t" bIns="0" lIns="0" spcFirstLastPara="1" rIns="0" wrap="square" tIns="101500">
            <a:spAutoFit/>
          </a:bodyPr>
          <a:lstStyle/>
          <a:p>
            <a:pPr indent="-228600" lvl="0" marL="241200" marR="0" rtl="0" algn="l">
              <a:lnSpc>
                <a:spcPct val="100000"/>
              </a:lnSpc>
              <a:spcBef>
                <a:spcPts val="0"/>
              </a:spcBef>
              <a:spcAft>
                <a:spcPts val="0"/>
              </a:spcAft>
              <a:buClr>
                <a:srgbClr val="5FCAEE"/>
              </a:buClr>
              <a:buSzPts val="2800"/>
              <a:buFont typeface="Arial"/>
              <a:buChar char="•"/>
            </a:pPr>
            <a:r>
              <a:rPr b="0" lang="en-US" sz="2800" strike="noStrike">
                <a:solidFill>
                  <a:srgbClr val="000000"/>
                </a:solidFill>
                <a:latin typeface="Calibri"/>
                <a:ea typeface="Calibri"/>
                <a:cs typeface="Calibri"/>
                <a:sym typeface="Calibri"/>
              </a:rPr>
              <a:t>Simple Anti-virus Scanners</a:t>
            </a:r>
            <a:endParaRPr b="0" sz="2800" strike="noStrike">
              <a:solidFill>
                <a:srgbClr val="000000"/>
              </a:solidFill>
              <a:latin typeface="Arial"/>
              <a:ea typeface="Arial"/>
              <a:cs typeface="Arial"/>
              <a:sym typeface="Arial"/>
            </a:endParaRPr>
          </a:p>
          <a:p>
            <a:pPr indent="-230040" lvl="1" marL="469800" marR="0" rtl="0" algn="l">
              <a:lnSpc>
                <a:spcPct val="100000"/>
              </a:lnSpc>
              <a:spcBef>
                <a:spcPts val="650"/>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Look for signatures (fragments of known virus code)</a:t>
            </a:r>
            <a:endParaRPr b="0" i="0" sz="2400" u="none" cap="none" strike="noStrike">
              <a:solidFill>
                <a:srgbClr val="000000"/>
              </a:solidFill>
              <a:latin typeface="Arial"/>
              <a:ea typeface="Arial"/>
              <a:cs typeface="Arial"/>
              <a:sym typeface="Arial"/>
            </a:endParaRPr>
          </a:p>
          <a:p>
            <a:pPr indent="-230040" lvl="1" marL="469800" marR="0" rtl="0" algn="l">
              <a:lnSpc>
                <a:spcPct val="100000"/>
              </a:lnSpc>
              <a:spcBef>
                <a:spcPts val="627"/>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Heuristics for recognizing code associated with viruses</a:t>
            </a:r>
            <a:endParaRPr b="0" i="0" sz="2400" u="none" cap="none" strike="noStrike">
              <a:solidFill>
                <a:srgbClr val="000000"/>
              </a:solidFill>
              <a:latin typeface="Arial"/>
              <a:ea typeface="Arial"/>
              <a:cs typeface="Arial"/>
              <a:sym typeface="Arial"/>
            </a:endParaRPr>
          </a:p>
          <a:p>
            <a:pPr indent="-228600" lvl="2" marL="698400" marR="0" rtl="0" algn="l">
              <a:lnSpc>
                <a:spcPct val="100000"/>
              </a:lnSpc>
              <a:spcBef>
                <a:spcPts val="627"/>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Example: polymorphic viruses often use decryption loops</a:t>
            </a:r>
            <a:endParaRPr b="0" i="0" sz="2400" u="none" cap="none" strike="noStrike">
              <a:solidFill>
                <a:srgbClr val="000000"/>
              </a:solidFill>
              <a:latin typeface="Arial"/>
              <a:ea typeface="Arial"/>
              <a:cs typeface="Arial"/>
              <a:sym typeface="Arial"/>
            </a:endParaRPr>
          </a:p>
          <a:p>
            <a:pPr indent="-230040" lvl="1" marL="469800" marR="0" rtl="0" algn="l">
              <a:lnSpc>
                <a:spcPct val="100000"/>
              </a:lnSpc>
              <a:spcBef>
                <a:spcPts val="627"/>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Integrity checking to detect file modifications</a:t>
            </a:r>
            <a:endParaRPr b="0" i="0" sz="2400" u="none" cap="none" strike="noStrike">
              <a:solidFill>
                <a:srgbClr val="000000"/>
              </a:solidFill>
              <a:latin typeface="Arial"/>
              <a:ea typeface="Arial"/>
              <a:cs typeface="Arial"/>
              <a:sym typeface="Arial"/>
            </a:endParaRPr>
          </a:p>
          <a:p>
            <a:pPr indent="-230040" lvl="1" marL="469800" marR="0" rtl="0" algn="l">
              <a:lnSpc>
                <a:spcPct val="100000"/>
              </a:lnSpc>
              <a:spcBef>
                <a:spcPts val="627"/>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Keep track of file sizes, checksums, keyed HMACs of contents</a:t>
            </a:r>
            <a:endParaRPr b="0" i="0" sz="2400" u="none" cap="none" strike="noStrike">
              <a:solidFill>
                <a:srgbClr val="000000"/>
              </a:solidFill>
              <a:latin typeface="Arial"/>
              <a:ea typeface="Arial"/>
              <a:cs typeface="Arial"/>
              <a:sym typeface="Arial"/>
            </a:endParaRPr>
          </a:p>
          <a:p>
            <a:pPr indent="-228600" lvl="0" marL="241200" marR="0" rtl="0" algn="l">
              <a:lnSpc>
                <a:spcPct val="100000"/>
              </a:lnSpc>
              <a:spcBef>
                <a:spcPts val="701"/>
              </a:spcBef>
              <a:spcAft>
                <a:spcPts val="0"/>
              </a:spcAft>
              <a:buClr>
                <a:srgbClr val="5FCAEE"/>
              </a:buClr>
              <a:buSzPts val="2800"/>
              <a:buFont typeface="Arial"/>
              <a:buChar char="•"/>
            </a:pPr>
            <a:r>
              <a:rPr b="0" lang="en-US" sz="2800" strike="noStrike">
                <a:solidFill>
                  <a:srgbClr val="000000"/>
                </a:solidFill>
                <a:latin typeface="Calibri"/>
                <a:ea typeface="Calibri"/>
                <a:cs typeface="Calibri"/>
                <a:sym typeface="Calibri"/>
              </a:rPr>
              <a:t>Generic decryption and emulation</a:t>
            </a:r>
            <a:endParaRPr b="0" sz="2800" strike="noStrike">
              <a:solidFill>
                <a:srgbClr val="000000"/>
              </a:solidFill>
              <a:latin typeface="Arial"/>
              <a:ea typeface="Arial"/>
              <a:cs typeface="Arial"/>
              <a:sym typeface="Arial"/>
            </a:endParaRPr>
          </a:p>
          <a:p>
            <a:pPr indent="-230040" lvl="1" marL="469800" marR="0" rtl="0" algn="l">
              <a:lnSpc>
                <a:spcPct val="100000"/>
              </a:lnSpc>
              <a:spcBef>
                <a:spcPts val="650"/>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Emulate CPU execution for a few hundred instructions, recognize known  virus body after it has been decrypted</a:t>
            </a:r>
            <a:endParaRPr b="0" i="0" sz="2400" u="none" cap="none" strike="noStrike">
              <a:solidFill>
                <a:srgbClr val="000000"/>
              </a:solidFill>
              <a:latin typeface="Arial"/>
              <a:ea typeface="Arial"/>
              <a:cs typeface="Arial"/>
              <a:sym typeface="Arial"/>
            </a:endParaRPr>
          </a:p>
          <a:p>
            <a:pPr indent="-230040" lvl="1" marL="469800" marR="0" rtl="0" algn="l">
              <a:lnSpc>
                <a:spcPct val="100000"/>
              </a:lnSpc>
              <a:spcBef>
                <a:spcPts val="627"/>
              </a:spcBef>
              <a:spcAft>
                <a:spcPts val="0"/>
              </a:spcAft>
              <a:buClr>
                <a:srgbClr val="5FCAEE"/>
              </a:buClr>
              <a:buSzPts val="2400"/>
              <a:buFont typeface="Arial"/>
              <a:buChar char="–"/>
            </a:pPr>
            <a:r>
              <a:rPr b="0" i="0" lang="en-US" sz="2400" u="none" cap="none" strike="noStrike">
                <a:solidFill>
                  <a:srgbClr val="000000"/>
                </a:solidFill>
                <a:latin typeface="Calibri"/>
                <a:ea typeface="Calibri"/>
                <a:cs typeface="Calibri"/>
                <a:sym typeface="Calibri"/>
              </a:rPr>
              <a:t>Does not work very well against viruses with mutating bodies and viruses</a:t>
            </a:r>
            <a:endParaRPr b="0" i="0" sz="2400" u="none" cap="none" strike="noStrike">
              <a:solidFill>
                <a:srgbClr val="000000"/>
              </a:solidFill>
              <a:latin typeface="Arial"/>
              <a:ea typeface="Arial"/>
              <a:cs typeface="Arial"/>
              <a:sym typeface="Arial"/>
            </a:endParaRPr>
          </a:p>
          <a:p>
            <a:pPr indent="-228600" lvl="0" marL="241200" marR="0" rtl="0" algn="l">
              <a:lnSpc>
                <a:spcPct val="100000"/>
              </a:lnSpc>
              <a:spcBef>
                <a:spcPts val="52"/>
              </a:spcBef>
              <a:spcAft>
                <a:spcPts val="0"/>
              </a:spcAft>
              <a:buNone/>
            </a:pPr>
            <a:r>
              <a:rPr b="0" lang="en-US" sz="2400" strike="noStrike">
                <a:solidFill>
                  <a:srgbClr val="000000"/>
                </a:solidFill>
                <a:latin typeface="Calibri"/>
                <a:ea typeface="Calibri"/>
                <a:cs typeface="Calibri"/>
                <a:sym typeface="Calibri"/>
              </a:rPr>
              <a:t>not located near beginning of infected executable</a:t>
            </a:r>
            <a:endParaRPr b="0" sz="2400"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g3677f3cb17b_0_147"/>
          <p:cNvSpPr txBox="1"/>
          <p:nvPr>
            <p:ph type="title"/>
          </p:nvPr>
        </p:nvSpPr>
        <p:spPr>
          <a:xfrm>
            <a:off x="609480" y="273600"/>
            <a:ext cx="10972500" cy="1144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Storytime – First Linux Install Took 3 Hours</a:t>
            </a:r>
            <a:endParaRPr/>
          </a:p>
        </p:txBody>
      </p:sp>
      <p:sp>
        <p:nvSpPr>
          <p:cNvPr id="852" name="Google Shape;852;g3677f3cb17b_0_147"/>
          <p:cNvSpPr txBox="1"/>
          <p:nvPr>
            <p:ph idx="1" type="subTitle"/>
          </p:nvPr>
        </p:nvSpPr>
        <p:spPr>
          <a:xfrm>
            <a:off x="609480" y="1604520"/>
            <a:ext cx="10972500" cy="397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My first Linux install wiped my Windows by mistake. Twice. It took 3 hours, several reboots, and a garam chai spill to get it running. But that pain taught me more than any tutorial ever did. You'll have your own story too — maybe less messy.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6" name="Shape 856"/>
        <p:cNvGrpSpPr/>
        <p:nvPr/>
      </p:nvGrpSpPr>
      <p:grpSpPr>
        <a:xfrm>
          <a:off x="0" y="0"/>
          <a:ext cx="0" cy="0"/>
          <a:chOff x="0" y="0"/>
          <a:chExt cx="0" cy="0"/>
        </a:xfrm>
      </p:grpSpPr>
      <p:sp>
        <p:nvSpPr>
          <p:cNvPr id="857" name="Google Shape;857;p74"/>
          <p:cNvSpPr/>
          <p:nvPr/>
        </p:nvSpPr>
        <p:spPr>
          <a:xfrm>
            <a:off x="205920" y="88920"/>
            <a:ext cx="11309400" cy="1123920"/>
          </a:xfrm>
          <a:prstGeom prst="rect">
            <a:avLst/>
          </a:prstGeom>
          <a:noFill/>
          <a:ln>
            <a:noFill/>
          </a:ln>
        </p:spPr>
        <p:txBody>
          <a:bodyPr anchorCtr="0" anchor="t" bIns="0" lIns="0" spcFirstLastPara="1" rIns="0" wrap="square" tIns="12600">
            <a:noAutofit/>
          </a:bodyPr>
          <a:lstStyle/>
          <a:p>
            <a:pPr indent="0" lvl="0" marL="12600" marR="0" rtl="0" algn="ctr">
              <a:lnSpc>
                <a:spcPct val="100000"/>
              </a:lnSpc>
              <a:spcBef>
                <a:spcPts val="0"/>
              </a:spcBef>
              <a:spcAft>
                <a:spcPts val="0"/>
              </a:spcAft>
              <a:buNone/>
            </a:pPr>
            <a:r>
              <a:rPr b="0" lang="en-US" sz="3600" strike="noStrike">
                <a:solidFill>
                  <a:srgbClr val="5FCAEE"/>
                </a:solidFill>
                <a:latin typeface="Trebuchet MS"/>
                <a:ea typeface="Trebuchet MS"/>
                <a:cs typeface="Trebuchet MS"/>
                <a:sym typeface="Trebuchet MS"/>
              </a:rPr>
              <a:t>Cyber Security	and Privacy Starts	and  Ends with Us!</a:t>
            </a:r>
            <a:endParaRPr b="0" sz="3600" strike="noStrike">
              <a:solidFill>
                <a:srgbClr val="000000"/>
              </a:solidFill>
              <a:latin typeface="Arial"/>
              <a:ea typeface="Arial"/>
              <a:cs typeface="Arial"/>
              <a:sym typeface="Arial"/>
            </a:endParaRPr>
          </a:p>
        </p:txBody>
      </p:sp>
      <p:sp>
        <p:nvSpPr>
          <p:cNvPr id="858" name="Google Shape;858;p74"/>
          <p:cNvSpPr/>
          <p:nvPr/>
        </p:nvSpPr>
        <p:spPr>
          <a:xfrm>
            <a:off x="3690720" y="1780560"/>
            <a:ext cx="3961800" cy="581400"/>
          </a:xfrm>
          <a:prstGeom prst="rect">
            <a:avLst/>
          </a:prstGeom>
          <a:solidFill>
            <a:srgbClr val="FFC000"/>
          </a:solidFill>
          <a:ln cap="flat" cmpd="sng" w="9525">
            <a:solidFill>
              <a:srgbClr val="000000"/>
            </a:solidFill>
            <a:prstDash val="solid"/>
            <a:miter lim="8000"/>
            <a:headEnd len="sm" w="sm" type="none"/>
            <a:tailEnd len="sm" w="sm" type="none"/>
          </a:ln>
        </p:spPr>
        <p:txBody>
          <a:bodyPr anchorCtr="0" anchor="t" bIns="0" lIns="0" spcFirstLastPara="1" rIns="0" wrap="square" tIns="32400">
            <a:spAutoFit/>
          </a:bodyPr>
          <a:lstStyle/>
          <a:p>
            <a:pPr indent="0" lvl="0" marL="0" marR="0" rtl="0" algn="ctr">
              <a:lnSpc>
                <a:spcPct val="100000"/>
              </a:lnSpc>
              <a:spcBef>
                <a:spcPts val="0"/>
              </a:spcBef>
              <a:spcAft>
                <a:spcPts val="0"/>
              </a:spcAft>
              <a:buNone/>
            </a:pPr>
            <a:r>
              <a:rPr b="1" lang="en-US" sz="3600" strike="noStrike">
                <a:solidFill>
                  <a:srgbClr val="000000"/>
                </a:solidFill>
                <a:latin typeface="Trebuchet MS"/>
                <a:ea typeface="Trebuchet MS"/>
                <a:cs typeface="Trebuchet MS"/>
                <a:sym typeface="Trebuchet MS"/>
              </a:rPr>
              <a:t>Security Tips</a:t>
            </a:r>
            <a:endParaRPr b="0" sz="3600" strike="noStrike">
              <a:solidFill>
                <a:srgbClr val="000000"/>
              </a:solidFill>
              <a:latin typeface="Arial"/>
              <a:ea typeface="Arial"/>
              <a:cs typeface="Arial"/>
              <a:sym typeface="Arial"/>
            </a:endParaRPr>
          </a:p>
        </p:txBody>
      </p:sp>
      <p:sp>
        <p:nvSpPr>
          <p:cNvPr id="859" name="Google Shape;859;p74"/>
          <p:cNvSpPr/>
          <p:nvPr/>
        </p:nvSpPr>
        <p:spPr>
          <a:xfrm>
            <a:off x="646920" y="2991960"/>
            <a:ext cx="10428840" cy="2448720"/>
          </a:xfrm>
          <a:prstGeom prst="rect">
            <a:avLst/>
          </a:prstGeom>
          <a:solidFill>
            <a:srgbClr val="5FCAEE"/>
          </a:solidFill>
          <a:ln cap="flat" cmpd="sng" w="57225">
            <a:solidFill>
              <a:srgbClr val="FFC000"/>
            </a:solidFill>
            <a:prstDash val="solid"/>
            <a:miter lim="8000"/>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b="0" sz="2800" strike="noStrike">
              <a:solidFill>
                <a:srgbClr val="000000"/>
              </a:solidFill>
              <a:latin typeface="Arial"/>
              <a:ea typeface="Arial"/>
              <a:cs typeface="Arial"/>
              <a:sym typeface="Arial"/>
            </a:endParaRPr>
          </a:p>
          <a:p>
            <a:pPr indent="0" lvl="0" marL="0" marR="0" rtl="0" algn="l">
              <a:lnSpc>
                <a:spcPct val="100000"/>
              </a:lnSpc>
              <a:spcBef>
                <a:spcPts val="52"/>
              </a:spcBef>
              <a:spcAft>
                <a:spcPts val="0"/>
              </a:spcAft>
              <a:buNone/>
            </a:pPr>
            <a:r>
              <a:t/>
            </a:r>
            <a:endParaRPr b="0" sz="2800" strike="noStrike">
              <a:solidFill>
                <a:srgbClr val="000000"/>
              </a:solidFill>
              <a:latin typeface="Arial"/>
              <a:ea typeface="Arial"/>
              <a:cs typeface="Arial"/>
              <a:sym typeface="Arial"/>
            </a:endParaRPr>
          </a:p>
          <a:p>
            <a:pPr indent="0" lvl="0" marL="0" marR="0" rtl="0" algn="l">
              <a:lnSpc>
                <a:spcPct val="100000"/>
              </a:lnSpc>
              <a:spcBef>
                <a:spcPts val="100"/>
              </a:spcBef>
              <a:spcAft>
                <a:spcPts val="0"/>
              </a:spcAft>
              <a:buNone/>
            </a:pPr>
            <a:r>
              <a:t/>
            </a:r>
            <a:endParaRPr b="0" sz="3100" strike="noStrike">
              <a:solidFill>
                <a:srgbClr val="000000"/>
              </a:solidFill>
              <a:latin typeface="Arial"/>
              <a:ea typeface="Arial"/>
              <a:cs typeface="Arial"/>
              <a:sym typeface="Arial"/>
            </a:endParaRPr>
          </a:p>
          <a:p>
            <a:pPr indent="0" lvl="0" marL="0" marR="0" rtl="0" algn="l">
              <a:lnSpc>
                <a:spcPct val="100000"/>
              </a:lnSpc>
              <a:spcBef>
                <a:spcPts val="52"/>
              </a:spcBef>
              <a:spcAft>
                <a:spcPts val="0"/>
              </a:spcAft>
              <a:buNone/>
            </a:pPr>
            <a:r>
              <a:rPr b="0" lang="en-US" sz="2400" strike="noStrike">
                <a:solidFill>
                  <a:srgbClr val="000000"/>
                </a:solidFill>
                <a:latin typeface="Trebuchet MS"/>
                <a:ea typeface="Trebuchet MS"/>
                <a:cs typeface="Trebuchet MS"/>
                <a:sym typeface="Trebuchet MS"/>
              </a:rPr>
              <a:t>Commit to a disciplined practice of  information security and continue to  refresh yourself so you don’t become a  point of vulnerability in our security  defenses.</a:t>
            </a:r>
            <a:endParaRPr b="0" sz="2400"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5"/>
          <p:cNvSpPr/>
          <p:nvPr/>
        </p:nvSpPr>
        <p:spPr>
          <a:xfrm>
            <a:off x="1297800" y="729000"/>
            <a:ext cx="959580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76"/>
          <p:cNvSpPr txBox="1"/>
          <p:nvPr>
            <p:ph idx="4294967295" type="title"/>
          </p:nvPr>
        </p:nvSpPr>
        <p:spPr>
          <a:xfrm>
            <a:off x="838080" y="365040"/>
            <a:ext cx="10514880" cy="1324800"/>
          </a:xfrm>
          <a:prstGeom prst="rect">
            <a:avLst/>
          </a:prstGeom>
          <a:solidFill>
            <a:srgbClr val="FFFFFF"/>
          </a:solidFill>
          <a:ln>
            <a:noFill/>
          </a:ln>
        </p:spPr>
        <p:txBody>
          <a:bodyPr anchorCtr="0" anchor="ctr" bIns="45000" lIns="90000" spcFirstLastPara="1" rIns="90000" wrap="square" tIns="45000">
            <a:noAutofit/>
          </a:bodyPr>
          <a:lstStyle/>
          <a:p>
            <a:pPr indent="0" lvl="0" marL="0" marR="0" rtl="0" algn="l">
              <a:lnSpc>
                <a:spcPct val="90000"/>
              </a:lnSpc>
              <a:spcBef>
                <a:spcPts val="0"/>
              </a:spcBef>
              <a:spcAft>
                <a:spcPts val="0"/>
              </a:spcAft>
              <a:buClr>
                <a:srgbClr val="000000"/>
              </a:buClr>
              <a:buSzPts val="4400"/>
              <a:buFont typeface="Calibri"/>
              <a:buNone/>
            </a:pPr>
            <a:r>
              <a:rPr b="0" i="0" lang="en-US" sz="4400" u="none" cap="none" strike="noStrike">
                <a:solidFill>
                  <a:srgbClr val="000000"/>
                </a:solidFill>
                <a:latin typeface="Calibri"/>
                <a:ea typeface="Calibri"/>
                <a:cs typeface="Calibri"/>
                <a:sym typeface="Calibri"/>
              </a:rPr>
              <a:t>Types of Security Tools</a:t>
            </a:r>
            <a:endParaRPr b="0" i="0" sz="4400" u="none" cap="none" strike="noStrike">
              <a:solidFill>
                <a:srgbClr val="000000"/>
              </a:solidFill>
              <a:latin typeface="Arial"/>
              <a:ea typeface="Arial"/>
              <a:cs typeface="Arial"/>
              <a:sym typeface="Arial"/>
            </a:endParaRPr>
          </a:p>
        </p:txBody>
      </p:sp>
      <p:pic>
        <p:nvPicPr>
          <p:cNvPr descr="MARKET VALUE OF CYBER SECURITY&#10;•According to the Gartner Press&#10;release in 2018, the Cyber&#10;Security market is forecast to&#10;g..." id="870" name="Google Shape;870;p76"/>
          <p:cNvPicPr preferRelativeResize="0"/>
          <p:nvPr/>
        </p:nvPicPr>
        <p:blipFill rotWithShape="1">
          <a:blip r:embed="rId3">
            <a:alphaModFix/>
          </a:blip>
          <a:srcRect b="0" l="6895" r="0" t="24350"/>
          <a:stretch/>
        </p:blipFill>
        <p:spPr>
          <a:xfrm>
            <a:off x="838080" y="2409840"/>
            <a:ext cx="8266680" cy="377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7"/>
          <p:cNvSpPr/>
          <p:nvPr/>
        </p:nvSpPr>
        <p:spPr>
          <a:xfrm>
            <a:off x="1625040" y="729000"/>
            <a:ext cx="894096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8"/>
          <p:cNvSpPr/>
          <p:nvPr/>
        </p:nvSpPr>
        <p:spPr>
          <a:xfrm>
            <a:off x="1651320" y="729000"/>
            <a:ext cx="8889120" cy="5399280"/>
          </a:xfrm>
          <a:prstGeom prst="round2DiagRect">
            <a:avLst>
              <a:gd fmla="val 16667" name="adj1"/>
              <a:gd fmla="val 0" name="adj2"/>
            </a:avLst>
          </a:prstGeom>
          <a:blipFill rotWithShape="1">
            <a:blip r:embed="rId3">
              <a:alphaModFix/>
            </a:blip>
            <a:stretch>
              <a:fillRect b="0" l="0" r="0" t="0"/>
            </a:stretch>
          </a:blipFill>
          <a:ln cap="sq" cmpd="sng" w="88900">
            <a:solidFill>
              <a:srgbClr val="FFFFFF"/>
            </a:solidFill>
            <a:prstDash val="solid"/>
            <a:miter lim="8000"/>
            <a:headEnd len="sm" w="sm" type="none"/>
            <a:tailEnd len="sm" w="sm" type="none"/>
          </a:ln>
          <a:effectLst>
            <a:outerShdw blurRad="254160" rotWithShape="0" algn="tl">
              <a:srgbClr val="000000">
                <a:alpha val="42745"/>
              </a:srgbClr>
            </a:outerShdw>
          </a:effectLst>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descr="•The OWASP Top 10 is a powerful awareness document for web&#10;application security.&#10;•It represents a broad consensus about th..." id="885" name="Google Shape;885;p79"/>
          <p:cNvPicPr preferRelativeResize="0"/>
          <p:nvPr/>
        </p:nvPicPr>
        <p:blipFill rotWithShape="1">
          <a:blip r:embed="rId3">
            <a:alphaModFix/>
          </a:blip>
          <a:srcRect b="0" l="6582" r="0" t="0"/>
          <a:stretch/>
        </p:blipFill>
        <p:spPr>
          <a:xfrm>
            <a:off x="1613520" y="729000"/>
            <a:ext cx="8964360" cy="5399280"/>
          </a:xfrm>
          <a:prstGeom prst="rect">
            <a:avLst/>
          </a:prstGeom>
          <a:noFill/>
          <a:ln cap="sq" cmpd="sng" w="228600">
            <a:solidFill>
              <a:srgbClr val="000000"/>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